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284" r:id="rId4"/>
    <p:sldId id="258" r:id="rId5"/>
    <p:sldId id="259" r:id="rId6"/>
    <p:sldId id="260" r:id="rId7"/>
    <p:sldId id="299" r:id="rId8"/>
    <p:sldId id="293" r:id="rId9"/>
    <p:sldId id="294" r:id="rId10"/>
    <p:sldId id="300" r:id="rId11"/>
    <p:sldId id="301" r:id="rId12"/>
    <p:sldId id="302" r:id="rId13"/>
    <p:sldId id="303" r:id="rId14"/>
    <p:sldId id="304" r:id="rId15"/>
    <p:sldId id="305" r:id="rId16"/>
    <p:sldId id="306" r:id="rId17"/>
    <p:sldId id="307" r:id="rId18"/>
    <p:sldId id="308" r:id="rId19"/>
    <p:sldId id="309" r:id="rId20"/>
    <p:sldId id="310" r:id="rId21"/>
    <p:sldId id="312" r:id="rId22"/>
    <p:sldId id="311" r:id="rId23"/>
    <p:sldId id="313" r:id="rId24"/>
    <p:sldId id="314" r:id="rId25"/>
    <p:sldId id="315" r:id="rId26"/>
    <p:sldId id="317" r:id="rId27"/>
    <p:sldId id="285" r:id="rId2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1" autoAdjust="0"/>
    <p:restoredTop sz="94660"/>
  </p:normalViewPr>
  <p:slideViewPr>
    <p:cSldViewPr snapToGrid="0">
      <p:cViewPr varScale="1">
        <p:scale>
          <a:sx n="70" d="100"/>
          <a:sy n="70" d="100"/>
        </p:scale>
        <p:origin x="3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14.03.2021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95127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14.03.2021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5588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14.03.2021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409750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14.03.2021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60940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A81719A-AAA1-4874-A847-1F3145FE6A94}" type="datetimeFigureOut">
              <a:rPr lang="ru-RU" smtClean="0"/>
              <a:t>14.03.2021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22861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A81719A-AAA1-4874-A847-1F3145FE6A94}" type="datetimeFigureOut">
              <a:rPr lang="ru-RU" smtClean="0"/>
              <a:t>14.03.2021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3961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A81719A-AAA1-4874-A847-1F3145FE6A94}" type="datetimeFigureOut">
              <a:rPr lang="ru-RU" smtClean="0"/>
              <a:t>14.03.2021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14496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A81719A-AAA1-4874-A847-1F3145FE6A94}" type="datetimeFigureOut">
              <a:rPr lang="ru-RU" smtClean="0"/>
              <a:t>14.03.2021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80996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A81719A-AAA1-4874-A847-1F3145FE6A94}" type="datetimeFigureOut">
              <a:rPr lang="ru-RU" smtClean="0"/>
              <a:t>14.03.2021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5827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14.03.2021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82354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14.03.2021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6471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1719A-AAA1-4874-A847-1F3145FE6A94}" type="datetimeFigureOut">
              <a:rPr lang="ru-RU" smtClean="0"/>
              <a:t>14.03.2021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4322A-11D5-4508-A4DC-9F1835FCCE1C}" type="slidenum">
              <a:rPr lang="ru-RU" smtClean="0"/>
              <a:t>‹#›</a:t>
            </a:fld>
            <a:endParaRPr lang="ru-RU"/>
          </a:p>
        </p:txBody>
      </p:sp>
    </p:spTree>
    <p:extLst>
      <p:ext uri="{BB962C8B-B14F-4D97-AF65-F5344CB8AC3E}">
        <p14:creationId xmlns:p14="http://schemas.microsoft.com/office/powerpoint/2010/main" val="375387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kazneb.kz/site/catalogue/view?br=1595552"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8993" y="476672"/>
            <a:ext cx="8942784" cy="1143000"/>
          </a:xfrm>
        </p:spPr>
        <p:txBody>
          <a:bodyPr>
            <a:noAutofit/>
          </a:bodyPr>
          <a:lstStyle/>
          <a:p>
            <a:r>
              <a:rPr lang="ru-RU" sz="3733" b="1" dirty="0">
                <a:latin typeface="Arial" panose="020B0604020202020204" pitchFamily="34" charset="0"/>
                <a:cs typeface="Arial" panose="020B0604020202020204" pitchFamily="34" charset="0"/>
              </a:rPr>
              <a:t>ӘЛ-ФАРАБИ АТЫНДАҒЫ ҚАЗАҚ ҰЛТТЫҚ УНИВЕРСИТЕТІ</a:t>
            </a:r>
          </a:p>
        </p:txBody>
      </p:sp>
      <p:sp>
        <p:nvSpPr>
          <p:cNvPr id="4" name="TextBox 3"/>
          <p:cNvSpPr txBox="1"/>
          <p:nvPr/>
        </p:nvSpPr>
        <p:spPr>
          <a:xfrm>
            <a:off x="2927648" y="1780292"/>
            <a:ext cx="8640960" cy="2390141"/>
          </a:xfrm>
          <a:prstGeom prst="rect">
            <a:avLst/>
          </a:prstGeom>
          <a:solidFill>
            <a:schemeClr val="bg1"/>
          </a:solidFill>
        </p:spPr>
        <p:txBody>
          <a:bodyPr wrap="square" rtlCol="0">
            <a:spAutoFit/>
          </a:bodyPr>
          <a:lstStyle/>
          <a:p>
            <a:r>
              <a:rPr lang="ru-RU" sz="3733" b="1" dirty="0" err="1">
                <a:latin typeface="Arial" panose="020B0604020202020204" pitchFamily="34" charset="0"/>
                <a:cs typeface="Arial" panose="020B0604020202020204" pitchFamily="34" charset="0"/>
              </a:rPr>
              <a:t>Саясаттану</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және</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саяси</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технологиялар</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кафедрасы</a:t>
            </a:r>
            <a:endParaRPr lang="ru-RU" sz="3733" dirty="0">
              <a:latin typeface="Arial" panose="020B0604020202020204" pitchFamily="34" charset="0"/>
              <a:cs typeface="Arial" panose="020B0604020202020204" pitchFamily="34" charset="0"/>
            </a:endParaRPr>
          </a:p>
          <a:p>
            <a:r>
              <a:rPr lang="ru-RU" sz="3733" dirty="0">
                <a:latin typeface="Arial" panose="020B0604020202020204" pitchFamily="34" charset="0"/>
                <a:cs typeface="Arial" panose="020B0604020202020204" pitchFamily="34" charset="0"/>
              </a:rPr>
              <a:t/>
            </a:r>
            <a:br>
              <a:rPr lang="ru-RU" sz="3733" dirty="0">
                <a:latin typeface="Arial" panose="020B0604020202020204" pitchFamily="34" charset="0"/>
                <a:cs typeface="Arial" panose="020B0604020202020204" pitchFamily="34" charset="0"/>
              </a:rPr>
            </a:br>
            <a:endParaRPr lang="ru-RU" sz="3733" b="1" dirty="0">
              <a:latin typeface="Arial" panose="020B0604020202020204" pitchFamily="34" charset="0"/>
              <a:cs typeface="Arial" panose="020B0604020202020204" pitchFamily="34" charset="0"/>
            </a:endParaRPr>
          </a:p>
        </p:txBody>
      </p:sp>
      <p:sp>
        <p:nvSpPr>
          <p:cNvPr id="5" name="TextBox 4"/>
          <p:cNvSpPr txBox="1"/>
          <p:nvPr/>
        </p:nvSpPr>
        <p:spPr>
          <a:xfrm>
            <a:off x="2831638" y="3366181"/>
            <a:ext cx="8832981" cy="666786"/>
          </a:xfrm>
          <a:prstGeom prst="rect">
            <a:avLst/>
          </a:prstGeom>
          <a:noFill/>
        </p:spPr>
        <p:txBody>
          <a:bodyPr wrap="square" rtlCol="0">
            <a:spAutoFit/>
          </a:bodyPr>
          <a:lstStyle/>
          <a:p>
            <a:r>
              <a:rPr lang="ru-RU" sz="3733" b="1" dirty="0" err="1"/>
              <a:t>Саяси</a:t>
            </a:r>
            <a:r>
              <a:rPr lang="ru-RU" sz="3733" b="1" dirty="0"/>
              <a:t> </a:t>
            </a:r>
            <a:r>
              <a:rPr lang="ru-RU" sz="3733" b="1" dirty="0" err="1"/>
              <a:t>имиджелогия</a:t>
            </a:r>
            <a:endParaRPr lang="ru-RU" sz="3733" b="1" dirty="0">
              <a:latin typeface="Arial" panose="020B0604020202020204" pitchFamily="34" charset="0"/>
            </a:endParaRPr>
          </a:p>
        </p:txBody>
      </p:sp>
      <p:sp>
        <p:nvSpPr>
          <p:cNvPr id="6" name="TextBox 5"/>
          <p:cNvSpPr txBox="1"/>
          <p:nvPr/>
        </p:nvSpPr>
        <p:spPr>
          <a:xfrm>
            <a:off x="3119669" y="4599395"/>
            <a:ext cx="4320480" cy="1077218"/>
          </a:xfrm>
          <a:prstGeom prst="rect">
            <a:avLst/>
          </a:prstGeom>
          <a:noFill/>
        </p:spPr>
        <p:txBody>
          <a:bodyPr wrap="square" rtlCol="0">
            <a:spAutoFit/>
          </a:bodyPr>
          <a:lstStyle/>
          <a:p>
            <a:r>
              <a:rPr lang="ru-RU" sz="3200" b="1" dirty="0" err="1">
                <a:latin typeface="Arial" panose="020B0604020202020204" pitchFamily="34" charset="0"/>
                <a:cs typeface="Arial" panose="020B0604020202020204" pitchFamily="34" charset="0"/>
              </a:rPr>
              <a:t>Абжаппарова</a:t>
            </a:r>
            <a:r>
              <a:rPr lang="ru-RU" sz="3200" b="1" dirty="0">
                <a:latin typeface="Arial" panose="020B0604020202020204" pitchFamily="34" charset="0"/>
                <a:cs typeface="Arial" panose="020B0604020202020204" pitchFamily="34" charset="0"/>
              </a:rPr>
              <a:t> А.А.</a:t>
            </a:r>
            <a:endParaRPr lang="ru-RU" sz="3200" dirty="0">
              <a:latin typeface="Arial" panose="020B0604020202020204" pitchFamily="34" charset="0"/>
              <a:cs typeface="Arial" panose="020B0604020202020204" pitchFamily="34" charset="0"/>
            </a:endParaRPr>
          </a:p>
          <a:p>
            <a:r>
              <a:rPr lang="ru-RU" sz="3200" b="1" dirty="0" err="1">
                <a:latin typeface="Arial" panose="020B0604020202020204" pitchFamily="34" charset="0"/>
                <a:cs typeface="Arial" panose="020B0604020202020204" pitchFamily="34" charset="0"/>
              </a:rPr>
              <a:t>Аға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оқытушы</a:t>
            </a:r>
            <a:endParaRPr lang="ru-RU" sz="3200" dirty="0">
              <a:latin typeface="Arial" panose="020B0604020202020204" pitchFamily="34" charset="0"/>
              <a:cs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52527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Имиджді құруға деген себептілік </a:t>
            </a:r>
            <a:endParaRPr lang="ru-RU" dirty="0"/>
          </a:p>
        </p:txBody>
      </p:sp>
      <p:sp>
        <p:nvSpPr>
          <p:cNvPr id="3" name="Объект 2"/>
          <p:cNvSpPr>
            <a:spLocks noGrp="1"/>
          </p:cNvSpPr>
          <p:nvPr>
            <p:ph idx="1"/>
          </p:nvPr>
        </p:nvSpPr>
        <p:spPr/>
        <p:txBody>
          <a:bodyPr>
            <a:normAutofit/>
          </a:bodyPr>
          <a:lstStyle/>
          <a:p>
            <a:pPr lvl="0"/>
            <a:r>
              <a:rPr lang="kk-KZ" sz="4000" dirty="0"/>
              <a:t>психологиялық (өзіне, қалаулы өзін-өзі сезінулерге </a:t>
            </a:r>
            <a:r>
              <a:rPr lang="kk-KZ" sz="4000" dirty="0" smtClean="0"/>
              <a:t>бағдарлану</a:t>
            </a:r>
            <a:r>
              <a:rPr lang="kk-KZ" sz="4000" dirty="0"/>
              <a:t>);</a:t>
            </a:r>
            <a:endParaRPr lang="ru-RU" sz="4000" dirty="0"/>
          </a:p>
          <a:p>
            <a:pPr lvl="0"/>
            <a:r>
              <a:rPr lang="kk-KZ" sz="4000" dirty="0"/>
              <a:t>тəжірибелік (рөлді, позицияны алу– сыртқы мақсат).</a:t>
            </a:r>
            <a:endParaRPr lang="ru-RU" sz="4000" dirty="0"/>
          </a:p>
          <a:p>
            <a:endParaRPr lang="ru-RU" sz="4000" dirty="0"/>
          </a:p>
        </p:txBody>
      </p:sp>
    </p:spTree>
    <p:extLst>
      <p:ext uri="{BB962C8B-B14F-4D97-AF65-F5344CB8AC3E}">
        <p14:creationId xmlns:p14="http://schemas.microsoft.com/office/powerpoint/2010/main" val="3629497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Имиджге əсер етеді</a:t>
            </a:r>
            <a:r>
              <a:rPr lang="kk-KZ" b="1" dirty="0" smtClean="0"/>
              <a:t>:</a:t>
            </a:r>
            <a:endParaRPr lang="ru-RU" dirty="0"/>
          </a:p>
        </p:txBody>
      </p:sp>
      <p:sp>
        <p:nvSpPr>
          <p:cNvPr id="3" name="Объект 2"/>
          <p:cNvSpPr>
            <a:spLocks noGrp="1"/>
          </p:cNvSpPr>
          <p:nvPr>
            <p:ph idx="1"/>
          </p:nvPr>
        </p:nvSpPr>
        <p:spPr/>
        <p:txBody>
          <a:bodyPr/>
          <a:lstStyle/>
          <a:p>
            <a:pPr lvl="0"/>
            <a:r>
              <a:rPr lang="kk-KZ" dirty="0"/>
              <a:t>адам нені жəне қалай айтатыны;</a:t>
            </a:r>
            <a:endParaRPr lang="ru-RU" dirty="0"/>
          </a:p>
          <a:p>
            <a:pPr lvl="0"/>
            <a:r>
              <a:rPr lang="kk-KZ" dirty="0"/>
              <a:t>адамның нені жəне қалай істейтіні;</a:t>
            </a:r>
            <a:endParaRPr lang="ru-RU" dirty="0"/>
          </a:p>
          <a:p>
            <a:pPr lvl="0"/>
            <a:r>
              <a:rPr lang="kk-KZ" dirty="0"/>
              <a:t>оның ойлау стилі;</a:t>
            </a:r>
            <a:endParaRPr lang="ru-RU" dirty="0"/>
          </a:p>
          <a:p>
            <a:pPr lvl="0"/>
            <a:r>
              <a:rPr lang="kk-KZ" dirty="0"/>
              <a:t>оның əрекет етуінің стилі;</a:t>
            </a:r>
            <a:endParaRPr lang="ru-RU" dirty="0"/>
          </a:p>
          <a:p>
            <a:pPr lvl="0"/>
            <a:r>
              <a:rPr lang="kk-KZ" dirty="0"/>
              <a:t>басқа адамдармен қалай айналысып, қалай араласатыны;</a:t>
            </a:r>
            <a:endParaRPr lang="ru-RU" dirty="0"/>
          </a:p>
          <a:p>
            <a:pPr lvl="0"/>
            <a:r>
              <a:rPr lang="kk-KZ" dirty="0"/>
              <a:t>оның сыртқы келбеті қандай;</a:t>
            </a:r>
            <a:endParaRPr lang="ru-RU" dirty="0"/>
          </a:p>
          <a:p>
            <a:pPr lvl="0"/>
            <a:r>
              <a:rPr lang="kk-KZ" dirty="0"/>
              <a:t>қалай киінеді;</a:t>
            </a:r>
            <a:endParaRPr lang="ru-RU" dirty="0"/>
          </a:p>
          <a:p>
            <a:pPr lvl="0"/>
            <a:r>
              <a:rPr lang="kk-KZ" dirty="0"/>
              <a:t>мəнерлері қандай</a:t>
            </a:r>
            <a:r>
              <a:rPr lang="kk-KZ" dirty="0" smtClean="0"/>
              <a:t>.</a:t>
            </a:r>
            <a:endParaRPr lang="ru-RU" dirty="0"/>
          </a:p>
        </p:txBody>
      </p:sp>
    </p:spTree>
    <p:extLst>
      <p:ext uri="{BB962C8B-B14F-4D97-AF65-F5344CB8AC3E}">
        <p14:creationId xmlns:p14="http://schemas.microsoft.com/office/powerpoint/2010/main" val="864804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dirty="0"/>
              <a:t>Имиджді модельдеуде үш əдіс белгілі болып келеді</a:t>
            </a:r>
            <a:r>
              <a:rPr lang="kk-KZ" dirty="0" smtClean="0"/>
              <a:t>:</a:t>
            </a:r>
            <a:endParaRPr lang="ru-RU" dirty="0"/>
          </a:p>
        </p:txBody>
      </p:sp>
      <p:sp>
        <p:nvSpPr>
          <p:cNvPr id="3" name="Объект 2"/>
          <p:cNvSpPr>
            <a:spLocks noGrp="1"/>
          </p:cNvSpPr>
          <p:nvPr>
            <p:ph idx="1"/>
          </p:nvPr>
        </p:nvSpPr>
        <p:spPr/>
        <p:txBody>
          <a:bodyPr>
            <a:normAutofit/>
          </a:bodyPr>
          <a:lstStyle/>
          <a:p>
            <a:pPr lvl="0"/>
            <a:r>
              <a:rPr lang="kk-KZ" sz="3200" dirty="0"/>
              <a:t>Идеалды «Мен» сезіміне талпыну (өсім, даму, өзін-өзі жетіл- діруге деген шынайы тенденция)</a:t>
            </a:r>
            <a:endParaRPr lang="ru-RU" sz="3200" dirty="0"/>
          </a:p>
          <a:p>
            <a:pPr lvl="0"/>
            <a:r>
              <a:rPr lang="kk-KZ" sz="3200" dirty="0"/>
              <a:t>Форсаждық имидж – образдың толығымен өзгеруі (жаңа əлеуметтік стартқа, эволюцияның жаңа сатысына өту қажеттілігі жағдайында)</a:t>
            </a:r>
            <a:endParaRPr lang="ru-RU" sz="3200" dirty="0"/>
          </a:p>
          <a:p>
            <a:pPr lvl="0"/>
            <a:r>
              <a:rPr lang="kk-KZ" sz="3200" dirty="0"/>
              <a:t>Аралықтық имидж – стрестік жағдайдан кейін, дағдарыс, экзистенциалды вакуумның жағдайында қажетті образға баламалы зат</a:t>
            </a:r>
            <a:r>
              <a:rPr lang="kk-KZ" sz="3200" dirty="0" smtClean="0"/>
              <a:t>.</a:t>
            </a:r>
            <a:endParaRPr lang="ru-RU" sz="3200" dirty="0"/>
          </a:p>
        </p:txBody>
      </p:sp>
    </p:spTree>
    <p:extLst>
      <p:ext uri="{BB962C8B-B14F-4D97-AF65-F5344CB8AC3E}">
        <p14:creationId xmlns:p14="http://schemas.microsoft.com/office/powerpoint/2010/main" val="85087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dirty="0"/>
              <a:t>Мамандандырылудың кезеңдерінде имидж түрлі əдістермен құралады</a:t>
            </a:r>
            <a:r>
              <a:rPr lang="kk-KZ" dirty="0" smtClean="0"/>
              <a:t>:</a:t>
            </a:r>
            <a:endParaRPr lang="ru-RU" dirty="0"/>
          </a:p>
        </p:txBody>
      </p:sp>
      <p:sp>
        <p:nvSpPr>
          <p:cNvPr id="3" name="Объект 2"/>
          <p:cNvSpPr>
            <a:spLocks noGrp="1"/>
          </p:cNvSpPr>
          <p:nvPr>
            <p:ph idx="1"/>
          </p:nvPr>
        </p:nvSpPr>
        <p:spPr/>
        <p:txBody>
          <a:bodyPr/>
          <a:lstStyle/>
          <a:p>
            <a:pPr lvl="0"/>
            <a:r>
              <a:rPr lang="kk-KZ" dirty="0"/>
              <a:t>кəсіби даярлану кезеңінде негізгі имидждік құзырлылық, алғашқы субъект-рөлдік) имидж модельдеу, қайталанбас тұлғалық идентификацияны анықтау, «рөлдік» сынамалар, стильдерді шақ- тап көру;</a:t>
            </a:r>
            <a:endParaRPr lang="ru-RU" dirty="0"/>
          </a:p>
          <a:p>
            <a:pPr lvl="0"/>
            <a:r>
              <a:rPr lang="kk-KZ" dirty="0"/>
              <a:t>кəсіби қалыптасу кезеңінде – мақсаттылы имидждік модель- деу, стильдің кəсіби міндеттерге сай болуы;</a:t>
            </a:r>
            <a:endParaRPr lang="ru-RU" dirty="0"/>
          </a:p>
          <a:p>
            <a:pPr lvl="0"/>
            <a:r>
              <a:rPr lang="kk-KZ" dirty="0"/>
              <a:t>шектелмеген, ерікті кəсіби дамудың кезеңінде – қайталанбас имидждің концептуалдығы, қызметтің индивидуалды стилінің даярлануы</a:t>
            </a:r>
            <a:r>
              <a:rPr lang="kk-KZ" dirty="0" smtClean="0"/>
              <a:t>.</a:t>
            </a:r>
            <a:endParaRPr lang="ru-RU" dirty="0"/>
          </a:p>
        </p:txBody>
      </p:sp>
    </p:spTree>
    <p:extLst>
      <p:ext uri="{BB962C8B-B14F-4D97-AF65-F5344CB8AC3E}">
        <p14:creationId xmlns:p14="http://schemas.microsoft.com/office/powerpoint/2010/main" val="329345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Имидж келесі жағдайларда тұлғаның əлеуметтенуін қолайлан- дырады:</a:t>
            </a:r>
            <a:endParaRPr lang="ru-RU" dirty="0"/>
          </a:p>
        </p:txBody>
      </p:sp>
      <p:sp>
        <p:nvSpPr>
          <p:cNvPr id="3" name="Объект 2"/>
          <p:cNvSpPr>
            <a:spLocks noGrp="1"/>
          </p:cNvSpPr>
          <p:nvPr>
            <p:ph idx="1"/>
          </p:nvPr>
        </p:nvSpPr>
        <p:spPr/>
        <p:txBody>
          <a:bodyPr>
            <a:normAutofit lnSpcReduction="10000"/>
          </a:bodyPr>
          <a:lstStyle/>
          <a:p>
            <a:r>
              <a:rPr lang="kk-KZ" dirty="0" smtClean="0"/>
              <a:t>тұлғаның </a:t>
            </a:r>
            <a:r>
              <a:rPr lang="kk-KZ" dirty="0"/>
              <a:t>эмоционалды бейнелік нұсқамаларына сүйену; </a:t>
            </a:r>
            <a:endParaRPr lang="kk-KZ" dirty="0" smtClean="0"/>
          </a:p>
          <a:p>
            <a:r>
              <a:rPr lang="kk-KZ" dirty="0" smtClean="0"/>
              <a:t>жақын </a:t>
            </a:r>
            <a:r>
              <a:rPr lang="kk-KZ" dirty="0"/>
              <a:t>даму зонасында орналасқан бейне символды пайдалану; </a:t>
            </a:r>
            <a:endParaRPr lang="kk-KZ" dirty="0" smtClean="0"/>
          </a:p>
          <a:p>
            <a:r>
              <a:rPr lang="kk-KZ" dirty="0" smtClean="0"/>
              <a:t>қауіп-қатер </a:t>
            </a:r>
            <a:r>
              <a:rPr lang="kk-KZ" dirty="0"/>
              <a:t>мен мəжбүрлеу болмаған жағдайда, қабылдау мен </a:t>
            </a:r>
            <a:r>
              <a:rPr lang="kk-KZ" dirty="0" smtClean="0"/>
              <a:t>стимулдау</a:t>
            </a:r>
            <a:r>
              <a:rPr lang="kk-KZ" dirty="0"/>
              <a:t>, тұлғалық өсімнің психологиялық мəселелерін шешу </a:t>
            </a:r>
            <a:r>
              <a:rPr lang="kk-KZ" dirty="0" smtClean="0"/>
              <a:t>жағдайында </a:t>
            </a:r>
            <a:r>
              <a:rPr lang="kk-KZ" dirty="0"/>
              <a:t>кəсіби қызмет пен əлеуметтік рухани саласының </a:t>
            </a:r>
            <a:r>
              <a:rPr lang="kk-KZ" dirty="0" smtClean="0"/>
              <a:t>мақсаттарына </a:t>
            </a:r>
            <a:r>
              <a:rPr lang="kk-KZ" dirty="0"/>
              <a:t>сай орынды ұйымдастыру, тұлғаның құрал-жабдықты бағыттылығын реттеу</a:t>
            </a:r>
            <a:r>
              <a:rPr lang="kk-KZ" dirty="0" smtClean="0"/>
              <a:t>;</a:t>
            </a:r>
          </a:p>
          <a:p>
            <a:r>
              <a:rPr lang="kk-KZ" dirty="0" smtClean="0"/>
              <a:t> </a:t>
            </a:r>
            <a:r>
              <a:rPr lang="kk-KZ" dirty="0"/>
              <a:t>психологиялық қорғаныс пен форсажды жағдайда қамтамасыз ететін қызметтің бейнелік контексін ұйым- дастыру</a:t>
            </a:r>
            <a:r>
              <a:rPr lang="kk-KZ" dirty="0" smtClean="0"/>
              <a:t>.</a:t>
            </a:r>
          </a:p>
          <a:p>
            <a:r>
              <a:rPr lang="kk-KZ" dirty="0" smtClean="0"/>
              <a:t> </a:t>
            </a:r>
            <a:r>
              <a:rPr lang="kk-KZ" dirty="0"/>
              <a:t>Қызметтің тиімділігі мен белсенділігін жоғарылату.</a:t>
            </a:r>
            <a:endParaRPr lang="ru-RU" dirty="0"/>
          </a:p>
          <a:p>
            <a:endParaRPr lang="ru-RU" dirty="0"/>
          </a:p>
        </p:txBody>
      </p:sp>
    </p:spTree>
    <p:extLst>
      <p:ext uri="{BB962C8B-B14F-4D97-AF65-F5344CB8AC3E}">
        <p14:creationId xmlns:p14="http://schemas.microsoft.com/office/powerpoint/2010/main" val="234597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a:t>Саяси имиджді модельдеу</a:t>
            </a:r>
            <a:endParaRPr lang="ru-RU" dirty="0"/>
          </a:p>
        </p:txBody>
      </p:sp>
      <p:sp>
        <p:nvSpPr>
          <p:cNvPr id="3" name="Объект 2"/>
          <p:cNvSpPr>
            <a:spLocks noGrp="1"/>
          </p:cNvSpPr>
          <p:nvPr>
            <p:ph idx="1"/>
          </p:nvPr>
        </p:nvSpPr>
        <p:spPr/>
        <p:txBody>
          <a:bodyPr>
            <a:noAutofit/>
          </a:bodyPr>
          <a:lstStyle/>
          <a:p>
            <a:r>
              <a:rPr lang="kk-KZ" sz="3200" dirty="0"/>
              <a:t>Саяси имиджді модельдеу – бұл көптеген элементтерге тəуелді болып келетін шығармашылық үрдіс (əлеуметтік экономикалық жағдай, тұрғындар менталитеті, негізгі электоралды топтардың психологиясы, қарсыластар имиджі, кандидаттың өзіндік </a:t>
            </a:r>
            <a:r>
              <a:rPr lang="kk-KZ" sz="3200" dirty="0" smtClean="0"/>
              <a:t>қасиеттері</a:t>
            </a:r>
            <a:r>
              <a:rPr lang="kk-KZ" sz="3200" dirty="0"/>
              <a:t>). </a:t>
            </a:r>
            <a:endParaRPr lang="kk-KZ" sz="3200" dirty="0" smtClean="0"/>
          </a:p>
          <a:p>
            <a:r>
              <a:rPr lang="kk-KZ" sz="3200" dirty="0" smtClean="0"/>
              <a:t>Берілген </a:t>
            </a:r>
            <a:r>
              <a:rPr lang="kk-KZ" sz="3200" dirty="0"/>
              <a:t>имиджге қалайша көп уақыт бойы сай болу, </a:t>
            </a:r>
            <a:r>
              <a:rPr lang="kk-KZ" sz="3200" dirty="0" smtClean="0"/>
              <a:t>кандидат </a:t>
            </a:r>
            <a:r>
              <a:rPr lang="kk-KZ" sz="3200" dirty="0"/>
              <a:t>эксперттермен жасалған имиджді қалайша ұстап қала алады деген сұрақтар туындайды. </a:t>
            </a:r>
            <a:endParaRPr lang="ru-RU" sz="3200" dirty="0"/>
          </a:p>
        </p:txBody>
      </p:sp>
    </p:spTree>
    <p:extLst>
      <p:ext uri="{BB962C8B-B14F-4D97-AF65-F5344CB8AC3E}">
        <p14:creationId xmlns:p14="http://schemas.microsoft.com/office/powerpoint/2010/main" val="3259029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dirty="0"/>
              <a:t>Имиджбен жұмыс істеудің кезеңдері</a:t>
            </a:r>
            <a:r>
              <a:rPr lang="kk-KZ" dirty="0" smtClean="0"/>
              <a:t>:</a:t>
            </a:r>
            <a:endParaRPr lang="ru-RU" dirty="0"/>
          </a:p>
        </p:txBody>
      </p:sp>
      <p:sp>
        <p:nvSpPr>
          <p:cNvPr id="3" name="Объект 2"/>
          <p:cNvSpPr>
            <a:spLocks noGrp="1"/>
          </p:cNvSpPr>
          <p:nvPr>
            <p:ph idx="1"/>
          </p:nvPr>
        </p:nvSpPr>
        <p:spPr/>
        <p:txBody>
          <a:bodyPr>
            <a:normAutofit/>
          </a:bodyPr>
          <a:lstStyle/>
          <a:p>
            <a:pPr lvl="0"/>
            <a:r>
              <a:rPr lang="kk-KZ" sz="6000" dirty="0"/>
              <a:t>Имидж-талдау.</a:t>
            </a:r>
            <a:endParaRPr lang="ru-RU" sz="6000" dirty="0"/>
          </a:p>
          <a:p>
            <a:pPr lvl="0"/>
            <a:r>
              <a:rPr lang="kk-KZ" sz="6000" dirty="0"/>
              <a:t>Имидж-креатив .</a:t>
            </a:r>
            <a:endParaRPr lang="ru-RU" sz="6000" dirty="0"/>
          </a:p>
          <a:p>
            <a:pPr lvl="0"/>
            <a:r>
              <a:rPr lang="kk-KZ" sz="6000" dirty="0"/>
              <a:t>Имидж-дизайн.</a:t>
            </a:r>
            <a:endParaRPr lang="ru-RU" sz="6000" dirty="0"/>
          </a:p>
          <a:p>
            <a:pPr lvl="0"/>
            <a:r>
              <a:rPr lang="kk-KZ" sz="6000" dirty="0"/>
              <a:t>Имидж-промоушн.</a:t>
            </a:r>
            <a:endParaRPr lang="ru-RU" sz="6000" dirty="0"/>
          </a:p>
          <a:p>
            <a:pPr marL="0" indent="0">
              <a:buNone/>
            </a:pPr>
            <a:endParaRPr lang="ru-RU" sz="6000" dirty="0"/>
          </a:p>
        </p:txBody>
      </p:sp>
    </p:spTree>
    <p:extLst>
      <p:ext uri="{BB962C8B-B14F-4D97-AF65-F5344CB8AC3E}">
        <p14:creationId xmlns:p14="http://schemas.microsoft.com/office/powerpoint/2010/main" val="3309693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800" dirty="0"/>
              <a:t>Позитивті имидждің қалыптасуы ретінде «икондар» атын алған қалыптардың жүйесі есептеледі. Осы жүйенің шеңберінде имиджді құрудың алты жолы көрсетілген</a:t>
            </a:r>
            <a:r>
              <a:rPr lang="kk-KZ" sz="2800" dirty="0" smtClean="0"/>
              <a:t>.</a:t>
            </a:r>
            <a:endParaRPr lang="ru-RU" sz="2800" dirty="0"/>
          </a:p>
        </p:txBody>
      </p:sp>
      <p:sp>
        <p:nvSpPr>
          <p:cNvPr id="3" name="Объект 2"/>
          <p:cNvSpPr>
            <a:spLocks noGrp="1"/>
          </p:cNvSpPr>
          <p:nvPr>
            <p:ph idx="1"/>
          </p:nvPr>
        </p:nvSpPr>
        <p:spPr>
          <a:xfrm>
            <a:off x="838200" y="1825624"/>
            <a:ext cx="10515600" cy="4776343"/>
          </a:xfrm>
        </p:spPr>
        <p:txBody>
          <a:bodyPr>
            <a:normAutofit fontScale="92500"/>
          </a:bodyPr>
          <a:lstStyle/>
          <a:p>
            <a:pPr lvl="0"/>
            <a:r>
              <a:rPr lang="kk-KZ" dirty="0"/>
              <a:t>себептілік талдау – тұтынудың тереңдетілген психологиясын зерттеу;</a:t>
            </a:r>
            <a:endParaRPr lang="ru-RU" dirty="0"/>
          </a:p>
          <a:p>
            <a:pPr lvl="0"/>
            <a:r>
              <a:rPr lang="kk-KZ" dirty="0"/>
              <a:t>психикалық автоматикаға сүйену – аудитория бейсанасы стереотиптерінің динамикасы;</a:t>
            </a:r>
            <a:endParaRPr lang="ru-RU" dirty="0"/>
          </a:p>
          <a:p>
            <a:pPr lvl="0"/>
            <a:r>
              <a:rPr lang="kk-KZ" dirty="0"/>
              <a:t>хромология есебі – түрлі түстердің психикалық эмоцио- налды əсері жайлы ғылым;</a:t>
            </a:r>
            <a:endParaRPr lang="ru-RU" dirty="0"/>
          </a:p>
          <a:p>
            <a:pPr lvl="0"/>
            <a:r>
              <a:rPr lang="kk-KZ" dirty="0"/>
              <a:t>«мəжбүрлі видеомонтаж» жəне сублималды дыбыс қатарын іздеу шаралары;</a:t>
            </a:r>
            <a:endParaRPr lang="ru-RU" dirty="0"/>
          </a:p>
          <a:p>
            <a:pPr lvl="0"/>
            <a:r>
              <a:rPr lang="kk-KZ" dirty="0"/>
              <a:t>геометрология есебі – формаға деген бейсанасыз </a:t>
            </a:r>
            <a:r>
              <a:rPr lang="kk-KZ" dirty="0" smtClean="0"/>
              <a:t>реакциялардың </a:t>
            </a:r>
            <a:r>
              <a:rPr lang="kk-KZ" dirty="0"/>
              <a:t>психологиясы;</a:t>
            </a:r>
            <a:endParaRPr lang="ru-RU" dirty="0"/>
          </a:p>
          <a:p>
            <a:r>
              <a:rPr lang="kk-KZ" dirty="0"/>
              <a:t>құрылымның аңыз жобалаушылық құрылымына жəне ұжымдық бейсаналық архетиптерінің динамикасына сүйену</a:t>
            </a:r>
            <a:r>
              <a:rPr lang="kk-KZ" dirty="0" smtClean="0"/>
              <a:t>.</a:t>
            </a:r>
            <a:endParaRPr lang="ru-RU" dirty="0"/>
          </a:p>
        </p:txBody>
      </p:sp>
    </p:spTree>
    <p:extLst>
      <p:ext uri="{BB962C8B-B14F-4D97-AF65-F5344CB8AC3E}">
        <p14:creationId xmlns:p14="http://schemas.microsoft.com/office/powerpoint/2010/main" val="2648113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dirty="0"/>
              <a:t>Имиджді жасап шығару мен оны енгізудің келесі кезеңдерін атап өтуге болады</a:t>
            </a:r>
            <a:r>
              <a:rPr lang="kk-KZ" dirty="0" smtClean="0"/>
              <a:t>:</a:t>
            </a:r>
            <a:endParaRPr lang="ru-RU" dirty="0"/>
          </a:p>
        </p:txBody>
      </p:sp>
      <p:sp>
        <p:nvSpPr>
          <p:cNvPr id="3" name="Объект 2"/>
          <p:cNvSpPr>
            <a:spLocks noGrp="1"/>
          </p:cNvSpPr>
          <p:nvPr>
            <p:ph idx="1"/>
          </p:nvPr>
        </p:nvSpPr>
        <p:spPr/>
        <p:txBody>
          <a:bodyPr>
            <a:normAutofit lnSpcReduction="10000"/>
          </a:bodyPr>
          <a:lstStyle/>
          <a:p>
            <a:pPr lvl="0"/>
            <a:r>
              <a:rPr lang="kk-KZ" dirty="0"/>
              <a:t>Элементтерден тұратын имиджді жасап шығарып, оған бас- қарушылық əсер етіп, имиджді сипаттаушы бейнені құруға болады.</a:t>
            </a:r>
            <a:endParaRPr lang="ru-RU" dirty="0"/>
          </a:p>
          <a:p>
            <a:pPr lvl="0"/>
            <a:r>
              <a:rPr lang="kk-KZ" dirty="0"/>
              <a:t>Имидждің идеалды қалаудағы бейнесін сипаттау.</a:t>
            </a:r>
            <a:endParaRPr lang="ru-RU" dirty="0"/>
          </a:p>
          <a:p>
            <a:pPr lvl="0"/>
            <a:r>
              <a:rPr lang="kk-KZ" dirty="0"/>
              <a:t>Имиджді ендірудің технологияларын, яғни бастапқы бей- ненің қалаулы имиджге жақындастырудың əдістерін қолдану.</a:t>
            </a:r>
            <a:endParaRPr lang="ru-RU" dirty="0"/>
          </a:p>
          <a:p>
            <a:pPr lvl="0"/>
            <a:r>
              <a:rPr lang="kk-KZ" dirty="0"/>
              <a:t>Жасалған имиджді бағалау критерийлері мен процедурасын жасап шығару.</a:t>
            </a:r>
            <a:endParaRPr lang="ru-RU" dirty="0"/>
          </a:p>
          <a:p>
            <a:pPr lvl="0"/>
            <a:r>
              <a:rPr lang="kk-KZ" dirty="0"/>
              <a:t>Имиджді тиімділік критерийлері бойынша бағалау.</a:t>
            </a:r>
            <a:endParaRPr lang="ru-RU" dirty="0"/>
          </a:p>
          <a:p>
            <a:pPr lvl="0"/>
            <a:r>
              <a:rPr lang="kk-KZ" dirty="0"/>
              <a:t>Имиджді түзетудің ең жақсы шарттарын жасау</a:t>
            </a:r>
            <a:r>
              <a:rPr lang="kk-KZ" dirty="0" smtClean="0"/>
              <a:t>.</a:t>
            </a:r>
            <a:endParaRPr lang="ru-RU" dirty="0"/>
          </a:p>
        </p:txBody>
      </p:sp>
    </p:spTree>
    <p:extLst>
      <p:ext uri="{BB962C8B-B14F-4D97-AF65-F5344CB8AC3E}">
        <p14:creationId xmlns:p14="http://schemas.microsoft.com/office/powerpoint/2010/main" val="2136279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3200" dirty="0"/>
              <a:t>Танымал модельдердің арасынан біреуіне негізделіп жасалған имидж төмендегідей сипаттамаларға ие болды</a:t>
            </a:r>
            <a:r>
              <a:rPr lang="kk-KZ" sz="3200" dirty="0" smtClean="0"/>
              <a:t>:</a:t>
            </a:r>
            <a:endParaRPr lang="ru-RU" sz="3200" dirty="0"/>
          </a:p>
        </p:txBody>
      </p:sp>
      <p:sp>
        <p:nvSpPr>
          <p:cNvPr id="3" name="Объект 2"/>
          <p:cNvSpPr>
            <a:spLocks noGrp="1"/>
          </p:cNvSpPr>
          <p:nvPr>
            <p:ph idx="1"/>
          </p:nvPr>
        </p:nvSpPr>
        <p:spPr/>
        <p:txBody>
          <a:bodyPr>
            <a:normAutofit lnSpcReduction="10000"/>
          </a:bodyPr>
          <a:lstStyle/>
          <a:p>
            <a:pPr lvl="0"/>
            <a:r>
              <a:rPr lang="kk-KZ" dirty="0"/>
              <a:t>функционалдылық;</a:t>
            </a:r>
            <a:endParaRPr lang="ru-RU" dirty="0"/>
          </a:p>
          <a:p>
            <a:pPr lvl="0"/>
            <a:r>
              <a:rPr lang="kk-KZ" dirty="0"/>
              <a:t>экспрессивтілік, айқындылық;</a:t>
            </a:r>
            <a:endParaRPr lang="ru-RU" dirty="0"/>
          </a:p>
          <a:p>
            <a:pPr lvl="0"/>
            <a:r>
              <a:rPr lang="kk-KZ" dirty="0"/>
              <a:t>өзгермелілік;</a:t>
            </a:r>
            <a:endParaRPr lang="ru-RU" dirty="0"/>
          </a:p>
          <a:p>
            <a:pPr lvl="0"/>
            <a:r>
              <a:rPr lang="kk-KZ" dirty="0"/>
              <a:t>имидждің ақпараттық символикалық табиғаты;</a:t>
            </a:r>
            <a:endParaRPr lang="ru-RU" dirty="0"/>
          </a:p>
          <a:p>
            <a:pPr lvl="0"/>
            <a:r>
              <a:rPr lang="kk-KZ" dirty="0"/>
              <a:t>əлеуметтік бағыттылық;</a:t>
            </a:r>
            <a:endParaRPr lang="ru-RU" dirty="0"/>
          </a:p>
          <a:p>
            <a:pPr lvl="0"/>
            <a:r>
              <a:rPr lang="kk-KZ" dirty="0"/>
              <a:t>көпмəнділік;</a:t>
            </a:r>
            <a:endParaRPr lang="ru-RU" dirty="0"/>
          </a:p>
          <a:p>
            <a:pPr lvl="0"/>
            <a:r>
              <a:rPr lang="kk-KZ" dirty="0"/>
              <a:t>басқарушылық;</a:t>
            </a:r>
            <a:endParaRPr lang="ru-RU" dirty="0"/>
          </a:p>
          <a:p>
            <a:pPr lvl="0"/>
            <a:r>
              <a:rPr lang="kk-KZ" dirty="0"/>
              <a:t>иілімділік;</a:t>
            </a:r>
            <a:endParaRPr lang="ru-RU" dirty="0"/>
          </a:p>
          <a:p>
            <a:pPr lvl="0"/>
            <a:r>
              <a:rPr lang="kk-KZ" dirty="0"/>
              <a:t>түрлі ортада қалыптаса береді</a:t>
            </a:r>
            <a:r>
              <a:rPr lang="kk-KZ" dirty="0" smtClean="0"/>
              <a:t>.</a:t>
            </a:r>
            <a:endParaRPr lang="ru-RU" dirty="0"/>
          </a:p>
        </p:txBody>
      </p:sp>
    </p:spTree>
    <p:extLst>
      <p:ext uri="{BB962C8B-B14F-4D97-AF65-F5344CB8AC3E}">
        <p14:creationId xmlns:p14="http://schemas.microsoft.com/office/powerpoint/2010/main" val="2363114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5627" y="2204864"/>
            <a:ext cx="8832981" cy="769441"/>
          </a:xfrm>
          <a:prstGeom prst="rect">
            <a:avLst/>
          </a:prstGeom>
          <a:noFill/>
        </p:spPr>
        <p:txBody>
          <a:bodyPr wrap="square" rtlCol="0">
            <a:spAutoFit/>
          </a:bodyPr>
          <a:lstStyle/>
          <a:p>
            <a:r>
              <a:rPr lang="ru-RU" sz="4400" b="1" dirty="0" err="1">
                <a:latin typeface="Arial" panose="020B0604020202020204" pitchFamily="34" charset="0"/>
                <a:cs typeface="Arial" panose="020B0604020202020204" pitchFamily="34" charset="0"/>
              </a:rPr>
              <a:t>Саяси</a:t>
            </a:r>
            <a:r>
              <a:rPr lang="ru-RU" sz="4400" b="1" dirty="0">
                <a:latin typeface="Arial" panose="020B0604020202020204" pitchFamily="34" charset="0"/>
                <a:cs typeface="Arial" panose="020B0604020202020204" pitchFamily="34" charset="0"/>
              </a:rPr>
              <a:t> </a:t>
            </a:r>
            <a:r>
              <a:rPr lang="ru-RU" sz="4400" b="1" dirty="0" err="1">
                <a:latin typeface="Arial" panose="020B0604020202020204" pitchFamily="34" charset="0"/>
                <a:cs typeface="Arial" panose="020B0604020202020204" pitchFamily="34" charset="0"/>
              </a:rPr>
              <a:t>имиджелогия</a:t>
            </a:r>
            <a:endParaRPr lang="ru-RU" sz="4400" b="1" dirty="0">
              <a:latin typeface="Arial" panose="020B0604020202020204" pitchFamily="34" charset="0"/>
              <a:cs typeface="Arial" panose="020B0604020202020204" pitchFamily="34" charset="0"/>
            </a:endParaRPr>
          </a:p>
        </p:txBody>
      </p:sp>
      <p:sp>
        <p:nvSpPr>
          <p:cNvPr id="6" name="TextBox 5"/>
          <p:cNvSpPr txBox="1"/>
          <p:nvPr/>
        </p:nvSpPr>
        <p:spPr>
          <a:xfrm>
            <a:off x="1001236" y="3552955"/>
            <a:ext cx="9601067" cy="1487651"/>
          </a:xfrm>
          <a:prstGeom prst="rect">
            <a:avLst/>
          </a:prstGeom>
          <a:noFill/>
        </p:spPr>
        <p:txBody>
          <a:bodyPr wrap="square" rtlCol="0">
            <a:spAutoFit/>
          </a:bodyPr>
          <a:lstStyle/>
          <a:p>
            <a:r>
              <a:rPr lang="ru-RU" sz="4267" b="1" dirty="0" err="1">
                <a:latin typeface="Arial" panose="020B0604020202020204" pitchFamily="34" charset="0"/>
                <a:cs typeface="Arial" panose="020B0604020202020204" pitchFamily="34" charset="0"/>
              </a:rPr>
              <a:t>Дәріс</a:t>
            </a:r>
            <a:r>
              <a:rPr lang="ru-RU" sz="4267" b="1" dirty="0">
                <a:latin typeface="Arial" panose="020B0604020202020204" pitchFamily="34" charset="0"/>
                <a:cs typeface="Arial" panose="020B0604020202020204" pitchFamily="34" charset="0"/>
              </a:rPr>
              <a:t> </a:t>
            </a:r>
            <a:r>
              <a:rPr lang="ru-RU" sz="4267" b="1" dirty="0">
                <a:latin typeface="Arial" panose="020B0604020202020204" pitchFamily="34" charset="0"/>
                <a:cs typeface="Arial" panose="020B0604020202020204" pitchFamily="34" charset="0"/>
              </a:rPr>
              <a:t>9</a:t>
            </a:r>
            <a:endParaRPr lang="ru-RU" sz="4267" b="1" dirty="0" smtClean="0">
              <a:latin typeface="Arial" panose="020B0604020202020204" pitchFamily="34" charset="0"/>
              <a:cs typeface="Arial" panose="020B0604020202020204" pitchFamily="34" charset="0"/>
            </a:endParaRPr>
          </a:p>
          <a:p>
            <a:r>
              <a:rPr lang="kk-KZ" sz="4800" b="1" dirty="0" smtClean="0">
                <a:latin typeface="Arial" panose="020B0604020202020204" pitchFamily="34" charset="0"/>
                <a:cs typeface="Arial" panose="020B0604020202020204" pitchFamily="34" charset="0"/>
              </a:rPr>
              <a:t>Имиджді </a:t>
            </a:r>
            <a:r>
              <a:rPr lang="kk-KZ" sz="4800" b="1" dirty="0">
                <a:latin typeface="Arial" panose="020B0604020202020204" pitchFamily="34" charset="0"/>
                <a:cs typeface="Arial" panose="020B0604020202020204" pitchFamily="34" charset="0"/>
              </a:rPr>
              <a:t>модельдеу</a:t>
            </a:r>
            <a:endParaRPr lang="ru-RU" sz="4800" b="1"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1840014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dirty="0"/>
              <a:t>Қалыптасып қойған имиджді бағалаудың бірнеше критерий- лері болады</a:t>
            </a:r>
            <a:r>
              <a:rPr lang="kk-KZ" dirty="0" smtClean="0"/>
              <a:t>:</a:t>
            </a:r>
            <a:endParaRPr lang="ru-RU" dirty="0"/>
          </a:p>
        </p:txBody>
      </p:sp>
      <p:sp>
        <p:nvSpPr>
          <p:cNvPr id="3" name="Объект 2"/>
          <p:cNvSpPr>
            <a:spLocks noGrp="1"/>
          </p:cNvSpPr>
          <p:nvPr>
            <p:ph idx="1"/>
          </p:nvPr>
        </p:nvSpPr>
        <p:spPr/>
        <p:txBody>
          <a:bodyPr>
            <a:normAutofit/>
          </a:bodyPr>
          <a:lstStyle/>
          <a:p>
            <a:pPr lvl="0"/>
            <a:r>
              <a:rPr lang="kk-KZ" sz="3600" dirty="0" smtClean="0"/>
              <a:t>Субъектімен </a:t>
            </a:r>
            <a:r>
              <a:rPr lang="kk-KZ" sz="3600" dirty="0"/>
              <a:t>жоспарланған мақсаттарға тəжірибелік тұрғы- дан қол жеткізу.</a:t>
            </a:r>
            <a:endParaRPr lang="ru-RU" sz="3600" dirty="0"/>
          </a:p>
          <a:p>
            <a:pPr lvl="0"/>
            <a:r>
              <a:rPr lang="kk-KZ" sz="3600" dirty="0"/>
              <a:t>Имидж қасиеттерінің талап етілетін қабылдауын мақұлдай- тын кері байланыстың болуы.</a:t>
            </a:r>
            <a:endParaRPr lang="ru-RU" sz="3600" dirty="0"/>
          </a:p>
          <a:p>
            <a:pPr lvl="0"/>
            <a:r>
              <a:rPr lang="kk-KZ" sz="3600" dirty="0"/>
              <a:t>Субъектінің өзін-өзі сезінуі – имидж бейнесі.</a:t>
            </a:r>
            <a:endParaRPr lang="ru-RU" sz="3600" dirty="0"/>
          </a:p>
          <a:p>
            <a:pPr lvl="0"/>
            <a:r>
              <a:rPr lang="kk-KZ" sz="3600" dirty="0"/>
              <a:t>Имидждің икемділігі.</a:t>
            </a:r>
            <a:endParaRPr lang="ru-RU" sz="3600" dirty="0"/>
          </a:p>
          <a:p>
            <a:endParaRPr lang="ru-RU" sz="3600" dirty="0"/>
          </a:p>
        </p:txBody>
      </p:sp>
    </p:spTree>
    <p:extLst>
      <p:ext uri="{BB962C8B-B14F-4D97-AF65-F5344CB8AC3E}">
        <p14:creationId xmlns:p14="http://schemas.microsoft.com/office/powerpoint/2010/main" val="3585166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907659"/>
          </a:xfrm>
        </p:spPr>
        <p:txBody>
          <a:bodyPr/>
          <a:lstStyle/>
          <a:p>
            <a:r>
              <a:rPr lang="kk-KZ" dirty="0"/>
              <a:t>Субъект немесе объектінің имиджі қоршаған ортада </a:t>
            </a:r>
            <a:r>
              <a:rPr lang="kk-KZ" dirty="0" smtClean="0"/>
              <a:t>қалыптасатынын </a:t>
            </a:r>
            <a:r>
              <a:rPr lang="kk-KZ" dirty="0"/>
              <a:t>естен шығармаған жөн. Ол өз кезегінде ақпаратты алу, қабылдау, оны өңдеу жəне талдауға, ақыр соңында имиджді қалыптастыруға əсер етеді. Сол себептен, имиджді қалыптастыру барысында міндетті шарттардың бірі ретінде қоршаған ортаның сипаттамаларын ескеру керек.</a:t>
            </a:r>
            <a:endParaRPr lang="ru-RU" dirty="0"/>
          </a:p>
        </p:txBody>
      </p:sp>
    </p:spTree>
    <p:extLst>
      <p:ext uri="{BB962C8B-B14F-4D97-AF65-F5344CB8AC3E}">
        <p14:creationId xmlns:p14="http://schemas.microsoft.com/office/powerpoint/2010/main" val="4058179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Қоршаған ортаның сипаттамалары</a:t>
            </a:r>
            <a:endParaRPr lang="ru-RU" dirty="0"/>
          </a:p>
        </p:txBody>
      </p:sp>
      <p:sp>
        <p:nvSpPr>
          <p:cNvPr id="3" name="Объект 2"/>
          <p:cNvSpPr>
            <a:spLocks noGrp="1"/>
          </p:cNvSpPr>
          <p:nvPr>
            <p:ph idx="1"/>
          </p:nvPr>
        </p:nvSpPr>
        <p:spPr/>
        <p:txBody>
          <a:bodyPr>
            <a:normAutofit/>
          </a:bodyPr>
          <a:lstStyle/>
          <a:p>
            <a:pPr lvl="0"/>
            <a:r>
              <a:rPr lang="kk-KZ" sz="4000" dirty="0"/>
              <a:t>психологиялық жəне психологиялық əлеуметтік (оның ішінде сенім, ынтымақтастық, мəртебе, абыройлық);</a:t>
            </a:r>
            <a:endParaRPr lang="ru-RU" sz="4000" dirty="0"/>
          </a:p>
          <a:p>
            <a:pPr lvl="0"/>
            <a:r>
              <a:rPr lang="kk-KZ" sz="4000" dirty="0"/>
              <a:t>саяси (билік, топтар жəне т.б.);</a:t>
            </a:r>
            <a:endParaRPr lang="ru-RU" sz="4000" dirty="0"/>
          </a:p>
          <a:p>
            <a:pPr lvl="0"/>
            <a:r>
              <a:rPr lang="kk-KZ" sz="4000" dirty="0"/>
              <a:t>экономикалық (ортаның макро– жəне микро-экономикалық шарттары </a:t>
            </a:r>
            <a:r>
              <a:rPr lang="kk-KZ" sz="4000" dirty="0" smtClean="0"/>
              <a:t>).</a:t>
            </a:r>
            <a:endParaRPr lang="ru-RU" sz="4000" dirty="0"/>
          </a:p>
        </p:txBody>
      </p:sp>
    </p:spTree>
    <p:extLst>
      <p:ext uri="{BB962C8B-B14F-4D97-AF65-F5344CB8AC3E}">
        <p14:creationId xmlns:p14="http://schemas.microsoft.com/office/powerpoint/2010/main" val="774615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Саяси</a:t>
            </a:r>
            <a:r>
              <a:rPr lang="ru-RU" dirty="0" smtClean="0"/>
              <a:t> имидж </a:t>
            </a:r>
            <a:r>
              <a:rPr lang="kk-KZ" dirty="0" smtClean="0"/>
              <a:t>деңгейлері</a:t>
            </a:r>
            <a:endParaRPr lang="ru-RU" dirty="0"/>
          </a:p>
        </p:txBody>
      </p:sp>
      <p:sp>
        <p:nvSpPr>
          <p:cNvPr id="3" name="Объект 2"/>
          <p:cNvSpPr>
            <a:spLocks noGrp="1"/>
          </p:cNvSpPr>
          <p:nvPr>
            <p:ph idx="1"/>
          </p:nvPr>
        </p:nvSpPr>
        <p:spPr/>
        <p:txBody>
          <a:bodyPr/>
          <a:lstStyle/>
          <a:p>
            <a:pPr lvl="0"/>
            <a:r>
              <a:rPr lang="kk-KZ" i="1" dirty="0"/>
              <a:t>Негізгі деңгей </a:t>
            </a:r>
            <a:r>
              <a:rPr lang="kk-KZ" dirty="0"/>
              <a:t>– адам тұлғасының қасиеттерін көрсететін психикалық физиологиялық белгілер – индекстер. Имидж адам тұлғасының психикалық қасиеттерін көрсететін жаратылысты белгілердің жалғасы болып табылады.</a:t>
            </a:r>
            <a:endParaRPr lang="ru-RU" dirty="0"/>
          </a:p>
          <a:p>
            <a:pPr lvl="0"/>
            <a:r>
              <a:rPr lang="kk-KZ" i="1" dirty="0"/>
              <a:t>Бейнелік деңгей </a:t>
            </a:r>
            <a:r>
              <a:rPr lang="kk-KZ" dirty="0"/>
              <a:t>– белгілер – бейнелер, солар арқылы </a:t>
            </a:r>
            <a:r>
              <a:rPr lang="kk-KZ" dirty="0" smtClean="0"/>
              <a:t>жыныстық </a:t>
            </a:r>
            <a:r>
              <a:rPr lang="kk-KZ" dirty="0"/>
              <a:t>(ер адам мен əйел адам бейнелері) жəне əлеуметтік рөлдердің (мысалға, оқушы, мұғалім, ғалым) көрінуі жүзеге асырылады.</a:t>
            </a:r>
            <a:endParaRPr lang="ru-RU" dirty="0"/>
          </a:p>
          <a:p>
            <a:pPr lvl="0"/>
            <a:r>
              <a:rPr lang="kk-KZ" i="1" dirty="0"/>
              <a:t>Символикалық деңгей </a:t>
            </a:r>
            <a:r>
              <a:rPr lang="kk-KZ" dirty="0"/>
              <a:t>– белгілер – символдар, солар арқылы шынайылықтың вербалды көрінісі жүзеге асырылады</a:t>
            </a:r>
            <a:r>
              <a:rPr lang="kk-KZ" dirty="0" smtClean="0"/>
              <a:t>.</a:t>
            </a:r>
            <a:endParaRPr lang="ru-RU" dirty="0"/>
          </a:p>
        </p:txBody>
      </p:sp>
    </p:spTree>
    <p:extLst>
      <p:ext uri="{BB962C8B-B14F-4D97-AF65-F5344CB8AC3E}">
        <p14:creationId xmlns:p14="http://schemas.microsoft.com/office/powerpoint/2010/main" val="4172932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600" dirty="0"/>
              <a:t>Семиотикалық əдіс тарапынан имиджді құрудың бірнеше принципін қалыптастыруға болады:</a:t>
            </a:r>
            <a:endParaRPr lang="ru-RU" sz="3600" dirty="0"/>
          </a:p>
        </p:txBody>
      </p:sp>
      <p:sp>
        <p:nvSpPr>
          <p:cNvPr id="3" name="Объект 2"/>
          <p:cNvSpPr>
            <a:spLocks noGrp="1"/>
          </p:cNvSpPr>
          <p:nvPr>
            <p:ph idx="1"/>
          </p:nvPr>
        </p:nvSpPr>
        <p:spPr/>
        <p:txBody>
          <a:bodyPr>
            <a:normAutofit/>
          </a:bodyPr>
          <a:lstStyle/>
          <a:p>
            <a:pPr lvl="0"/>
            <a:r>
              <a:rPr lang="kk-KZ" sz="3200" dirty="0"/>
              <a:t>символдар көмегімен жіберілетін ақпараттың көпнұсқалы- лығын ескеру;</a:t>
            </a:r>
            <a:endParaRPr lang="ru-RU" sz="3200" dirty="0"/>
          </a:p>
          <a:p>
            <a:pPr lvl="0"/>
            <a:r>
              <a:rPr lang="kk-KZ" sz="3200" dirty="0"/>
              <a:t>аудитория үшін маңызды символдарды қолдану, олардың мазмұнын сақтап қалу;</a:t>
            </a:r>
            <a:endParaRPr lang="ru-RU" sz="3200" dirty="0"/>
          </a:p>
          <a:p>
            <a:pPr lvl="0"/>
            <a:r>
              <a:rPr lang="kk-KZ" sz="3200" dirty="0"/>
              <a:t>имидж құрамындағы қандай да бір белгінің имидж </a:t>
            </a:r>
            <a:r>
              <a:rPr lang="kk-KZ" sz="3200" dirty="0" smtClean="0"/>
              <a:t>аудиториямен </a:t>
            </a:r>
            <a:r>
              <a:rPr lang="kk-KZ" sz="3200" dirty="0"/>
              <a:t>түсіндірілуінің əр алуандығын ескеру;</a:t>
            </a:r>
            <a:endParaRPr lang="ru-RU" sz="3200" dirty="0"/>
          </a:p>
          <a:p>
            <a:pPr lvl="0"/>
            <a:r>
              <a:rPr lang="kk-KZ" sz="3200" dirty="0"/>
              <a:t>сол айналадағы моральдық этикалық құндылықтарды </a:t>
            </a:r>
            <a:r>
              <a:rPr lang="kk-KZ" sz="3200" dirty="0" smtClean="0"/>
              <a:t>ескеру</a:t>
            </a:r>
            <a:r>
              <a:rPr lang="kk-KZ" sz="3200" dirty="0"/>
              <a:t>, соның есебінен имидж құрылады</a:t>
            </a:r>
            <a:r>
              <a:rPr lang="kk-KZ" sz="3200" dirty="0" smtClean="0"/>
              <a:t>.</a:t>
            </a:r>
            <a:endParaRPr lang="ru-RU" sz="3200" dirty="0"/>
          </a:p>
        </p:txBody>
      </p:sp>
    </p:spTree>
    <p:extLst>
      <p:ext uri="{BB962C8B-B14F-4D97-AF65-F5344CB8AC3E}">
        <p14:creationId xmlns:p14="http://schemas.microsoft.com/office/powerpoint/2010/main" val="18707084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dirty="0"/>
              <a:t>Имиджді құрудың классикалық технологиясы былай көрінеді</a:t>
            </a:r>
            <a:r>
              <a:rPr lang="kk-KZ" dirty="0" smtClean="0"/>
              <a:t>:</a:t>
            </a:r>
            <a:endParaRPr lang="ru-RU" dirty="0"/>
          </a:p>
        </p:txBody>
      </p:sp>
      <p:sp>
        <p:nvSpPr>
          <p:cNvPr id="3" name="Объект 2"/>
          <p:cNvSpPr>
            <a:spLocks noGrp="1"/>
          </p:cNvSpPr>
          <p:nvPr>
            <p:ph idx="1"/>
          </p:nvPr>
        </p:nvSpPr>
        <p:spPr/>
        <p:txBody>
          <a:bodyPr>
            <a:noAutofit/>
          </a:bodyPr>
          <a:lstStyle/>
          <a:p>
            <a:pPr lvl="0"/>
            <a:r>
              <a:rPr lang="kk-KZ" sz="3200" dirty="0"/>
              <a:t>объектінің мүмкін қасиеттеріне негізделетін абстрактілі</a:t>
            </a:r>
            <a:endParaRPr lang="ru-RU" sz="3200" dirty="0"/>
          </a:p>
          <a:p>
            <a:r>
              <a:rPr lang="kk-KZ" sz="3200" dirty="0"/>
              <a:t>«бейне үстілік» жасалып шығарылады;</a:t>
            </a:r>
            <a:endParaRPr lang="ru-RU" sz="3200" dirty="0"/>
          </a:p>
          <a:p>
            <a:pPr lvl="0"/>
            <a:r>
              <a:rPr lang="kk-KZ" sz="3200" dirty="0"/>
              <a:t>объектінің шынайы сипаттамаларының «өңделуі» жүреді;</a:t>
            </a:r>
            <a:endParaRPr lang="ru-RU" sz="3200" dirty="0"/>
          </a:p>
          <a:p>
            <a:pPr lvl="0"/>
            <a:r>
              <a:rPr lang="kk-KZ" sz="3200" dirty="0"/>
              <a:t>электоратқа қажетті объект белгілерін көрсету үшін жағдай- лар жасалады (шынайы жəне жасанды);</a:t>
            </a:r>
            <a:endParaRPr lang="ru-RU" sz="3200" dirty="0"/>
          </a:p>
          <a:p>
            <a:pPr lvl="0"/>
            <a:r>
              <a:rPr lang="kk-KZ" sz="3200" dirty="0"/>
              <a:t>тираждау немесе ақпаратты көп есе қайталау əдісі арқылы саясаткердің керекті «бейне үстілігі» бекітіліп, ол оның имиджіне айналады</a:t>
            </a:r>
            <a:r>
              <a:rPr lang="kk-KZ" sz="3200" dirty="0" smtClean="0"/>
              <a:t>.</a:t>
            </a:r>
            <a:endParaRPr lang="ru-RU" sz="3200" dirty="0"/>
          </a:p>
        </p:txBody>
      </p:sp>
    </p:spTree>
    <p:extLst>
      <p:ext uri="{BB962C8B-B14F-4D97-AF65-F5344CB8AC3E}">
        <p14:creationId xmlns:p14="http://schemas.microsoft.com/office/powerpoint/2010/main" val="489938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13883"/>
          </a:xfrm>
        </p:spPr>
        <p:txBody>
          <a:bodyPr/>
          <a:lstStyle/>
          <a:p>
            <a:r>
              <a:rPr lang="kk-KZ" dirty="0"/>
              <a:t>Саяси имидждің модельденуі –шығармашылық үрдіс, осы </a:t>
            </a:r>
            <a:r>
              <a:rPr lang="kk-KZ" dirty="0" smtClean="0"/>
              <a:t>феноменнің </a:t>
            </a:r>
            <a:r>
              <a:rPr lang="kk-KZ" dirty="0"/>
              <a:t>аспектілері мен ерекшеліктерін білуді талап етеді. Қазіргі таңда тəжірибеде имиджмейкерлер көптеген нəрселер танылып, тиімді қолданылады. Дегенмен, ең күрделісі əлі алда</a:t>
            </a:r>
            <a:endParaRPr lang="ru-RU" dirty="0"/>
          </a:p>
        </p:txBody>
      </p:sp>
    </p:spTree>
    <p:extLst>
      <p:ext uri="{BB962C8B-B14F-4D97-AF65-F5344CB8AC3E}">
        <p14:creationId xmlns:p14="http://schemas.microsoft.com/office/powerpoint/2010/main" val="3348033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1637" y="356660"/>
            <a:ext cx="8750763" cy="1248137"/>
          </a:xfrm>
        </p:spPr>
        <p:txBody>
          <a:bodyPr>
            <a:normAutofit fontScale="90000"/>
          </a:bodyPr>
          <a:lstStyle/>
          <a:p>
            <a:pPr lvl="0" algn="l"/>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smtClean="0">
                <a:solidFill>
                  <a:srgbClr val="0070C0"/>
                </a:solidFill>
                <a:latin typeface="Arial" panose="020B0604020202020204" pitchFamily="34" charset="0"/>
              </a:rPr>
              <a:t/>
            </a:r>
            <a:br>
              <a:rPr lang="ru-RU" b="1" dirty="0" smtClean="0">
                <a:solidFill>
                  <a:srgbClr val="0070C0"/>
                </a:solidFill>
                <a:latin typeface="Arial" panose="020B0604020202020204" pitchFamily="34" charset="0"/>
              </a:rPr>
            </a:br>
            <a:r>
              <a:rPr lang="ru-RU" sz="4800" b="1" dirty="0" err="1">
                <a:solidFill>
                  <a:srgbClr val="0070C0"/>
                </a:solidFill>
                <a:latin typeface="Arial" panose="020B0604020202020204" pitchFamily="34" charset="0"/>
              </a:rPr>
              <a:t>Қолданылған</a:t>
            </a:r>
            <a:r>
              <a:rPr lang="ru-RU" sz="4800" b="1" dirty="0">
                <a:solidFill>
                  <a:srgbClr val="0070C0"/>
                </a:solidFill>
                <a:latin typeface="Arial" panose="020B0604020202020204" pitchFamily="34" charset="0"/>
              </a:rPr>
              <a:t> </a:t>
            </a:r>
            <a:r>
              <a:rPr lang="ru-RU" sz="4800" b="1" dirty="0" err="1">
                <a:solidFill>
                  <a:srgbClr val="0070C0"/>
                </a:solidFill>
                <a:latin typeface="Arial" panose="020B0604020202020204" pitchFamily="34" charset="0"/>
              </a:rPr>
              <a:t>әдебиет</a:t>
            </a:r>
            <a:r>
              <a:rPr lang="ru-RU" sz="4800" b="1" dirty="0">
                <a:solidFill>
                  <a:srgbClr val="0070C0"/>
                </a:solidFill>
                <a:latin typeface="Arial" panose="020B0604020202020204" pitchFamily="34" charset="0"/>
              </a:rPr>
              <a:t> :</a:t>
            </a:r>
            <a:br>
              <a:rPr lang="ru-RU" sz="4800" b="1" dirty="0">
                <a:solidFill>
                  <a:srgbClr val="0070C0"/>
                </a:solidFill>
                <a:latin typeface="Arial" panose="020B0604020202020204" pitchFamily="34" charset="0"/>
              </a:rPr>
            </a:br>
            <a:r>
              <a:rPr lang="ru-RU" sz="1600" dirty="0" err="1"/>
              <a:t>Абжаппарова</a:t>
            </a:r>
            <a:r>
              <a:rPr lang="ru-RU" sz="1600" dirty="0"/>
              <a:t> А.А. Позиционирование органов исполнительной власти в </a:t>
            </a:r>
            <a:r>
              <a:rPr lang="ru-RU" sz="1600" dirty="0" err="1"/>
              <a:t>медиапространстве</a:t>
            </a:r>
            <a:r>
              <a:rPr lang="ru-RU" sz="1600" dirty="0"/>
              <a:t>: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a:t>
            </a:r>
            <a:r>
              <a:rPr lang="ru-RU" sz="1600" dirty="0" err="1"/>
              <a:t>Қазақ</a:t>
            </a:r>
            <a:r>
              <a:rPr lang="ru-RU" sz="1600" dirty="0"/>
              <a:t> </a:t>
            </a:r>
            <a:r>
              <a:rPr lang="ru-RU" sz="1600" dirty="0" err="1"/>
              <a:t>университеті</a:t>
            </a:r>
            <a:r>
              <a:rPr lang="ru-RU" sz="1600" dirty="0"/>
              <a:t>. Алматы 2018. 146с.</a:t>
            </a:r>
            <a:br>
              <a:rPr lang="ru-RU" sz="1600" dirty="0"/>
            </a:br>
            <a:r>
              <a:rPr lang="ru-RU" sz="1600" dirty="0" err="1"/>
              <a:t>Деркач</a:t>
            </a:r>
            <a:r>
              <a:rPr lang="ru-RU" sz="1600" dirty="0"/>
              <a:t>, А. А. Политическая психология : учебник для бакалавров / А. А. </a:t>
            </a:r>
            <a:r>
              <a:rPr lang="ru-RU" sz="1600" dirty="0" err="1"/>
              <a:t>Деркач</a:t>
            </a:r>
            <a:r>
              <a:rPr lang="ru-RU" sz="1600" dirty="0"/>
              <a:t>, Л. Г. Лаптев. — 2-е изд., </a:t>
            </a:r>
            <a:r>
              <a:rPr lang="ru-RU" sz="1600" dirty="0" err="1"/>
              <a:t>перераб</a:t>
            </a:r>
            <a:r>
              <a:rPr lang="ru-RU" sz="1600" dirty="0"/>
              <a:t>. и доп. — М. : Издательство </a:t>
            </a:r>
            <a:r>
              <a:rPr lang="ru-RU" sz="1600" dirty="0" err="1"/>
              <a:t>Юрайт</a:t>
            </a:r>
            <a:r>
              <a:rPr lang="ru-RU" sz="1600" dirty="0"/>
              <a:t>, 2017. — 591 с. — Серия : Бакалавр. Базовый курс.</a:t>
            </a:r>
            <a:br>
              <a:rPr lang="ru-RU" sz="1600" dirty="0"/>
            </a:br>
            <a:r>
              <a:rPr lang="ru-RU" sz="1600" dirty="0" err="1"/>
              <a:t>Овчинникова</a:t>
            </a:r>
            <a:r>
              <a:rPr lang="ru-RU" sz="1600" dirty="0"/>
              <a:t> А.М., Шульга Н.В. Основы </a:t>
            </a:r>
            <a:r>
              <a:rPr lang="ru-RU" sz="1600" dirty="0" err="1"/>
              <a:t>имиджелогии</a:t>
            </a:r>
            <a:r>
              <a:rPr lang="ru-RU" sz="1600" dirty="0"/>
              <a:t>: Конспект лекций / А.М. </a:t>
            </a:r>
            <a:r>
              <a:rPr lang="ru-RU" sz="1600" dirty="0" err="1"/>
              <a:t>Овчинникова</a:t>
            </a:r>
            <a:r>
              <a:rPr lang="ru-RU" sz="1600" dirty="0"/>
              <a:t>, Н.В. Шульга; Омский гос. ун-т путей сообщения. Омск, 2019. 55 с.</a:t>
            </a:r>
            <a:br>
              <a:rPr lang="ru-RU" sz="1600" dirty="0"/>
            </a:br>
            <a:r>
              <a:rPr lang="ru-RU" sz="1600" dirty="0"/>
              <a:t>Беляева, М. А, </a:t>
            </a:r>
            <a:r>
              <a:rPr lang="ru-RU" sz="1600" dirty="0" err="1"/>
              <a:t>Самкова</a:t>
            </a:r>
            <a:r>
              <a:rPr lang="ru-RU" sz="1600" dirty="0"/>
              <a:t>, В. А. А35 АЗЫ ИМИДЖЕЛОГИИ: имидж личности, организации, территории [Текст] : учебное пособие для вузов / М. А. Беляева, В. А. </a:t>
            </a:r>
            <a:r>
              <a:rPr lang="ru-RU" sz="1600" dirty="0" err="1"/>
              <a:t>Самкова</a:t>
            </a:r>
            <a:r>
              <a:rPr lang="ru-RU" sz="1600" dirty="0"/>
              <a:t> ; Урал. гос. </a:t>
            </a:r>
            <a:r>
              <a:rPr lang="ru-RU" sz="1600" dirty="0" err="1"/>
              <a:t>пед</a:t>
            </a:r>
            <a:r>
              <a:rPr lang="ru-RU" sz="1600" dirty="0"/>
              <a:t>. ун-т. – Екатеринбург, 2016. – 184 с.</a:t>
            </a:r>
            <a:br>
              <a:rPr lang="ru-RU" sz="1600" dirty="0"/>
            </a:br>
            <a:r>
              <a:rPr lang="ru-RU" sz="1600" dirty="0"/>
              <a:t>Имидж политика: проблемы формирования, продвижения и исследования : коллективная монография / [под ред. В.Н. Васильевой, Г.В Жигуновой]. – Мурманск : МАГУ, 2016. – 183 с.</a:t>
            </a:r>
            <a:br>
              <a:rPr lang="ru-RU" sz="1600" dirty="0"/>
            </a:br>
            <a:r>
              <a:rPr lang="ru-RU" sz="1600" dirty="0"/>
              <a:t>Имидж Беларуси: становление, состояние, продвижение : монография / М. А. </a:t>
            </a:r>
            <a:r>
              <a:rPr lang="ru-RU" sz="1600" dirty="0" err="1"/>
              <a:t>Слемнёв</a:t>
            </a:r>
            <a:r>
              <a:rPr lang="ru-RU" sz="1600" dirty="0"/>
              <a:t> [и др.], О. В. </a:t>
            </a:r>
            <a:r>
              <a:rPr lang="ru-RU" sz="1600" dirty="0" err="1"/>
              <a:t>Вожгурова</a:t>
            </a:r>
            <a:r>
              <a:rPr lang="ru-RU" sz="1600" dirty="0"/>
              <a:t> [и др.] ; под науч. ред. М. А. </a:t>
            </a:r>
            <a:r>
              <a:rPr lang="ru-RU" sz="1600" dirty="0" err="1"/>
              <a:t>Слемнёва</a:t>
            </a:r>
            <a:r>
              <a:rPr lang="ru-RU" sz="1600" dirty="0"/>
              <a:t>. – Витебск : ВГУ имени П. М. </a:t>
            </a:r>
            <a:r>
              <a:rPr lang="ru-RU" sz="1600" dirty="0" err="1"/>
              <a:t>Машерова</a:t>
            </a:r>
            <a:r>
              <a:rPr lang="ru-RU" sz="1600" dirty="0"/>
              <a:t>, 2020. – 198.</a:t>
            </a:r>
            <a:br>
              <a:rPr lang="ru-RU" sz="1600" dirty="0"/>
            </a:br>
            <a:r>
              <a:rPr lang="kk-KZ" sz="1600" dirty="0"/>
              <a:t>Ким,Л.М. Саяси имиджелогия [мәтін]: оқұ құралы / Л.М. Ким, Д.Е. Ақболат.- </a:t>
            </a:r>
            <a:r>
              <a:rPr lang="ru-RU" sz="1600" dirty="0"/>
              <a:t>Алматы, 2013.- 188.</a:t>
            </a:r>
            <a:br>
              <a:rPr lang="ru-RU" sz="1600" dirty="0"/>
            </a:br>
            <a:r>
              <a:rPr lang="kk-KZ" sz="1600" dirty="0"/>
              <a:t>Имиджелогия [Мәтін] : оқулық / О. Тұржан,; [Л.Н.Гумилев атын. </a:t>
            </a:r>
            <a:r>
              <a:rPr lang="ru-RU" sz="1600" dirty="0" err="1"/>
              <a:t>Еуразия</a:t>
            </a:r>
            <a:r>
              <a:rPr lang="ru-RU" sz="1600" dirty="0"/>
              <a:t> </a:t>
            </a:r>
            <a:r>
              <a:rPr lang="ru-RU" sz="1600" dirty="0" err="1"/>
              <a:t>ұлттық</a:t>
            </a:r>
            <a:r>
              <a:rPr lang="ru-RU" sz="1600" dirty="0"/>
              <a:t> </a:t>
            </a:r>
            <a:r>
              <a:rPr lang="ru-RU" sz="1600" dirty="0" err="1"/>
              <a:t>ун-ті</a:t>
            </a:r>
            <a:r>
              <a:rPr lang="ru-RU" sz="1600" dirty="0"/>
              <a:t>] - Астана : [б. ж.], 2019 . - 177 б. </a:t>
            </a:r>
            <a:r>
              <a:rPr lang="ru-RU" sz="1600" dirty="0" err="1"/>
              <a:t>Библиогр</a:t>
            </a:r>
            <a:r>
              <a:rPr lang="ru-RU" sz="1600" dirty="0"/>
              <a:t>.: 174-177 б. </a:t>
            </a:r>
            <a:r>
              <a:rPr lang="ru-RU" sz="1600" u="sng" dirty="0" err="1">
                <a:hlinkClick r:id="rId2"/>
              </a:rPr>
              <a:t>Имиджелогия</a:t>
            </a:r>
            <a:r>
              <a:rPr lang="ru-RU" sz="1600" u="sng" dirty="0">
                <a:hlinkClick r:id="rId2"/>
              </a:rPr>
              <a:t> - </a:t>
            </a:r>
            <a:r>
              <a:rPr lang="ru-RU" sz="1600" u="sng" dirty="0" err="1">
                <a:hlinkClick r:id="rId2"/>
              </a:rPr>
              <a:t>Тұржан</a:t>
            </a:r>
            <a:r>
              <a:rPr lang="ru-RU" sz="1600" u="sng" dirty="0">
                <a:hlinkClick r:id="rId2"/>
              </a:rPr>
              <a:t>, О.... (kazneb.kz)</a:t>
            </a:r>
            <a:r>
              <a:rPr lang="ru-RU" sz="1600" dirty="0"/>
              <a:t>;</a:t>
            </a:r>
            <a:br>
              <a:rPr lang="ru-RU" sz="1600" dirty="0"/>
            </a:br>
            <a:r>
              <a:rPr lang="ru-RU" sz="1600" dirty="0" err="1"/>
              <a:t>Тлепбергенова</a:t>
            </a:r>
            <a:r>
              <a:rPr lang="ru-RU" sz="1600" dirty="0"/>
              <a:t> А.А. </a:t>
            </a:r>
            <a:r>
              <a:rPr lang="ru-RU" sz="1600" dirty="0" err="1"/>
              <a:t>Страновой</a:t>
            </a:r>
            <a:r>
              <a:rPr lang="ru-RU" sz="1600" dirty="0"/>
              <a:t> имидж: учебное пособие для студентов </a:t>
            </a:r>
            <a:r>
              <a:rPr lang="ru-RU" sz="1600" dirty="0" err="1"/>
              <a:t>бакалавриата</a:t>
            </a:r>
            <a:r>
              <a:rPr lang="ru-RU" sz="1600" dirty="0"/>
              <a:t> университетов, обучающихся по специальностям «Журналистика», «Связь с общественностью». – Алматы: </a:t>
            </a:r>
            <a:r>
              <a:rPr lang="ru-RU" sz="1600" dirty="0" err="1"/>
              <a:t>Қазақ</a:t>
            </a:r>
            <a:r>
              <a:rPr lang="ru-RU" sz="1600" dirty="0"/>
              <a:t> </a:t>
            </a:r>
            <a:r>
              <a:rPr lang="ru-RU" sz="1600" dirty="0" err="1"/>
              <a:t>университеті</a:t>
            </a:r>
            <a:r>
              <a:rPr lang="ru-RU" sz="1600" dirty="0"/>
              <a:t>, 2011. – 78 с.</a:t>
            </a:r>
            <a:endParaRPr lang="ru-RU" sz="1733" dirty="0"/>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456124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7480" y="365125"/>
            <a:ext cx="8656320" cy="1325563"/>
          </a:xfrm>
        </p:spPr>
        <p:txBody>
          <a:bodyPr>
            <a:normAutofit/>
          </a:bodyPr>
          <a:lstStyle/>
          <a:p>
            <a:r>
              <a:rPr lang="ru-RU" sz="3200" b="1" dirty="0" err="1">
                <a:latin typeface="Arial" panose="020B0604020202020204" pitchFamily="34" charset="0"/>
                <a:cs typeface="Arial" panose="020B0604020202020204" pitchFamily="34" charset="0"/>
              </a:rPr>
              <a:t>Дәріс</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жоспары</a:t>
            </a:r>
            <a:r>
              <a:rPr lang="" sz="3200" b="1" dirty="0">
                <a:latin typeface="Arial" pitchFamily="34" charset="0"/>
                <a:cs typeface="Arial" pitchFamily="34" charset="0"/>
              </a:rPr>
              <a:t>:</a:t>
            </a:r>
            <a:endParaRPr lang="ru-RU" sz="3200" b="1" dirty="0">
              <a:latin typeface="Arial" pitchFamily="34" charset="0"/>
              <a:cs typeface="Arial" pitchFamily="34" charset="0"/>
            </a:endParaRPr>
          </a:p>
        </p:txBody>
      </p:sp>
      <p:sp>
        <p:nvSpPr>
          <p:cNvPr id="3" name="Объект 2"/>
          <p:cNvSpPr>
            <a:spLocks noGrp="1"/>
          </p:cNvSpPr>
          <p:nvPr>
            <p:ph idx="1"/>
          </p:nvPr>
        </p:nvSpPr>
        <p:spPr>
          <a:xfrm>
            <a:off x="2831637" y="1600201"/>
            <a:ext cx="8750763" cy="4525963"/>
          </a:xfrm>
        </p:spPr>
        <p:txBody>
          <a:bodyPr>
            <a:normAutofit/>
          </a:bodyPr>
          <a:lstStyle/>
          <a:p>
            <a:pPr>
              <a:buFontTx/>
              <a:buChar char="-"/>
            </a:pPr>
            <a:r>
              <a:rPr lang="kk-KZ" sz="3200" dirty="0" smtClean="0"/>
              <a:t>Иллюзия </a:t>
            </a:r>
            <a:r>
              <a:rPr lang="kk-KZ" sz="3200" dirty="0"/>
              <a:t>мен </a:t>
            </a:r>
            <a:r>
              <a:rPr lang="kk-KZ" sz="3200" dirty="0" smtClean="0"/>
              <a:t>шынайылық</a:t>
            </a:r>
            <a:r>
              <a:rPr lang="ru-RU" sz="3200" dirty="0" smtClean="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a:buFontTx/>
              <a:buChar char="-"/>
            </a:pPr>
            <a:r>
              <a:rPr lang="kk-KZ" sz="3200" dirty="0"/>
              <a:t>Ұқсамау емес, шынайы </a:t>
            </a:r>
            <a:r>
              <a:rPr lang="kk-KZ" sz="3200" dirty="0" smtClean="0"/>
              <a:t>болу</a:t>
            </a:r>
          </a:p>
          <a:p>
            <a:pPr>
              <a:buFontTx/>
              <a:buChar char="-"/>
            </a:pPr>
            <a:r>
              <a:rPr lang="kk-KZ" sz="3200" dirty="0"/>
              <a:t>Шынайы болу үшін </a:t>
            </a:r>
            <a:r>
              <a:rPr lang="kk-KZ" sz="3200" dirty="0" smtClean="0"/>
              <a:t>ұқсау</a:t>
            </a:r>
          </a:p>
          <a:p>
            <a:pPr>
              <a:buFontTx/>
              <a:buChar char="-"/>
            </a:pPr>
            <a:r>
              <a:rPr lang="kk-KZ" sz="3200" dirty="0"/>
              <a:t>Саяси актерлердің ұнамды рөлдері (имидж доминанттары)</a:t>
            </a:r>
            <a:endParaRPr lang="ru-RU" sz="32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71997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9550"/>
            <a:ext cx="10515600" cy="6095570"/>
          </a:xfrm>
        </p:spPr>
        <p:txBody>
          <a:bodyPr>
            <a:normAutofit fontScale="85000" lnSpcReduction="10000"/>
          </a:bodyPr>
          <a:lstStyle/>
          <a:p>
            <a:r>
              <a:rPr lang="kk-KZ" sz="4000" dirty="0"/>
              <a:t>Саяси имиджді модельдеу – бұл көптеген элементтерге тəуелді болып келетін шығармашылық үрдіс (əлеуметтік экономикалық жағдай, тұрғындар менталитеті, негізгі электоралды топтардың психологиясы, қарсыластар имиджі, кандидаттың өзіндік қасиет- тері). </a:t>
            </a:r>
            <a:endParaRPr lang="kk-KZ" sz="4000" dirty="0" smtClean="0"/>
          </a:p>
          <a:p>
            <a:r>
              <a:rPr lang="kk-KZ" sz="4000" dirty="0" smtClean="0"/>
              <a:t>Берілген </a:t>
            </a:r>
            <a:r>
              <a:rPr lang="kk-KZ" sz="4000" dirty="0"/>
              <a:t>имиджге қалайша көп уақыт бойы сай болу, канди- дат эксперттермен жасалған имиджді қалайша ұстап қала алады деген сұрақтар туындайды. Осыдан шығатын тағы да бір сұрақ: жасанды имидж қаншалықты түрде саясаткердің тұлғалық мүмкін- діктеріне (биологиялық) сай келуі мүмкін. Имидж сай келген жағдайда, саясаткерді сəттілік күтіп тұр, бұлай болмаған </a:t>
            </a:r>
            <a:r>
              <a:rPr lang="kk-KZ" sz="4000" dirty="0" smtClean="0"/>
              <a:t>жағдайда</a:t>
            </a:r>
            <a:r>
              <a:rPr lang="ru-RU" sz="4000" dirty="0"/>
              <a:t> </a:t>
            </a:r>
            <a:r>
              <a:rPr lang="kk-KZ" sz="4000" dirty="0" smtClean="0"/>
              <a:t>аса </a:t>
            </a:r>
            <a:r>
              <a:rPr lang="kk-KZ" sz="4000" dirty="0"/>
              <a:t>үлкен құлдырау.</a:t>
            </a:r>
            <a:endParaRPr lang="ru-RU" sz="4000" dirty="0"/>
          </a:p>
          <a:p>
            <a:pPr marL="0" indent="0">
              <a:buNone/>
            </a:pPr>
            <a:endParaRPr lang="ru-RU" sz="4000" dirty="0"/>
          </a:p>
        </p:txBody>
      </p:sp>
    </p:spTree>
    <p:extLst>
      <p:ext uri="{BB962C8B-B14F-4D97-AF65-F5344CB8AC3E}">
        <p14:creationId xmlns:p14="http://schemas.microsoft.com/office/powerpoint/2010/main" val="2294795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11480" y="386366"/>
            <a:ext cx="11567160" cy="5790597"/>
          </a:xfrm>
        </p:spPr>
        <p:txBody>
          <a:bodyPr>
            <a:noAutofit/>
          </a:bodyPr>
          <a:lstStyle/>
          <a:p>
            <a:r>
              <a:rPr lang="kk-KZ" sz="2600" dirty="0"/>
              <a:t>Барлығы да басым рефлекстердің, яғни архетиптердің </a:t>
            </a:r>
            <a:r>
              <a:rPr lang="kk-KZ" sz="2600" dirty="0" smtClean="0"/>
              <a:t>үйлесулерімен </a:t>
            </a:r>
            <a:r>
              <a:rPr lang="kk-KZ" sz="2600" dirty="0"/>
              <a:t>шартталынған, тумасынан қалыптасқан психикалық </a:t>
            </a:r>
            <a:r>
              <a:rPr lang="kk-KZ" sz="2600" dirty="0" smtClean="0"/>
              <a:t>энергияның </a:t>
            </a:r>
            <a:r>
              <a:rPr lang="kk-KZ" sz="2600" dirty="0"/>
              <a:t>бейнелі көрінуінен басталады.</a:t>
            </a:r>
            <a:endParaRPr lang="ru-RU" sz="2600" dirty="0"/>
          </a:p>
          <a:p>
            <a:r>
              <a:rPr lang="kk-KZ" sz="2600" dirty="0"/>
              <a:t>Архетип (</a:t>
            </a:r>
            <a:r>
              <a:rPr lang="kk-KZ" sz="2600" i="1" dirty="0"/>
              <a:t>грек тілінен</a:t>
            </a:r>
            <a:r>
              <a:rPr lang="kk-KZ" sz="2600" dirty="0"/>
              <a:t>. arche – бастама = typos – бейне). </a:t>
            </a:r>
            <a:r>
              <a:rPr lang="kk-KZ" sz="2600" dirty="0" smtClean="0"/>
              <a:t>Инстинкттермен </a:t>
            </a:r>
            <a:r>
              <a:rPr lang="kk-KZ" sz="2600" dirty="0"/>
              <a:t>қатар архетиптер «ұжымдық бейсаналықтың» тереңінде орналасқан жəне жалпы адамзаттық символиканың </a:t>
            </a:r>
            <a:r>
              <a:rPr lang="kk-KZ" sz="2600" dirty="0" smtClean="0"/>
              <a:t>негізін </a:t>
            </a:r>
            <a:r>
              <a:rPr lang="kk-KZ" sz="2600" dirty="0"/>
              <a:t>құрайтын тумалы психикалық құрылымдар болып табылады.</a:t>
            </a:r>
            <a:endParaRPr lang="ru-RU" sz="2600" dirty="0"/>
          </a:p>
          <a:p>
            <a:r>
              <a:rPr lang="kk-KZ" sz="2600" dirty="0"/>
              <a:t>Архетиптер интуицияның кейбір шарттарын, объективті өмір үрдісінің ішкі бейнелерін, барлық адамзаттың ойлары мен </a:t>
            </a:r>
            <a:r>
              <a:rPr lang="kk-KZ" sz="2600" dirty="0" smtClean="0"/>
              <a:t>сезім</a:t>
            </a:r>
            <a:r>
              <a:rPr lang="kk-KZ" sz="2600" dirty="0"/>
              <a:t>дері қалыптасатын уақыттан тыс кестелері мен негіздеулерді білдіреді. Олар бастапқыдан-ақ адамзаттық қарым-қатынастары мен аңыз тақырыптарының бар байлығын бойларына сіңірген болатын.</a:t>
            </a:r>
            <a:endParaRPr lang="ru-RU" sz="2600" dirty="0"/>
          </a:p>
          <a:p>
            <a:r>
              <a:rPr lang="kk-KZ" sz="2600" dirty="0"/>
              <a:t>Тереңдетілген. Бастапқы бейне. Оны адам тек интуициялық жолмен қабылдайды жəне де ол өз кезегінде бейсаналы қызметтің нəтижесінде «беткі қабаттан» ғана көрініс табады. </a:t>
            </a:r>
            <a:r>
              <a:rPr lang="kk-KZ" sz="2600" dirty="0" smtClean="0"/>
              <a:t>Индивидуалдандыру </a:t>
            </a:r>
            <a:r>
              <a:rPr lang="kk-KZ" sz="2600" dirty="0"/>
              <a:t>үрдісі соның келбетіндегі саналы жəне бейсаналының интеграциясын қаматамасыз етеді</a:t>
            </a:r>
            <a:r>
              <a:rPr lang="kk-KZ" sz="2600" dirty="0" smtClean="0"/>
              <a:t>.</a:t>
            </a:r>
            <a:endParaRPr lang="ru-RU" sz="2600" dirty="0"/>
          </a:p>
        </p:txBody>
      </p:sp>
    </p:spTree>
    <p:extLst>
      <p:ext uri="{BB962C8B-B14F-4D97-AF65-F5344CB8AC3E}">
        <p14:creationId xmlns:p14="http://schemas.microsoft.com/office/powerpoint/2010/main" val="2228408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5307"/>
            <a:ext cx="10515600" cy="5571656"/>
          </a:xfrm>
        </p:spPr>
        <p:txBody>
          <a:bodyPr>
            <a:normAutofit fontScale="85000" lnSpcReduction="20000"/>
          </a:bodyPr>
          <a:lstStyle/>
          <a:p>
            <a:r>
              <a:rPr lang="kk-KZ" sz="3200" dirty="0"/>
              <a:t>Имидждік құрылымдар елдің саяси құрылым негізінде, </a:t>
            </a:r>
            <a:r>
              <a:rPr lang="kk-KZ" sz="3200" dirty="0" smtClean="0"/>
              <a:t>себебі</a:t>
            </a:r>
            <a:r>
              <a:rPr lang="ru-RU" sz="3200" dirty="0"/>
              <a:t> </a:t>
            </a:r>
            <a:r>
              <a:rPr lang="kk-KZ" sz="3200" dirty="0" smtClean="0"/>
              <a:t>«демократия</a:t>
            </a:r>
            <a:r>
              <a:rPr lang="kk-KZ" sz="3200" dirty="0"/>
              <a:t>», «капитализм», «коммунизм» атты ұғымдар негізі имидждік сипатқа ие.</a:t>
            </a:r>
            <a:endParaRPr lang="ru-RU" sz="3200" dirty="0"/>
          </a:p>
          <a:p>
            <a:r>
              <a:rPr lang="kk-KZ" sz="3200" dirty="0"/>
              <a:t>Имидж динамикалық, ол өзгермелі экономикалық, саяси, </a:t>
            </a:r>
            <a:r>
              <a:rPr lang="kk-KZ" sz="3200" dirty="0" smtClean="0"/>
              <a:t>əлеуметтік </a:t>
            </a:r>
            <a:r>
              <a:rPr lang="kk-KZ" sz="3200" dirty="0"/>
              <a:t>жəне «санадан өтпеген» субъектілердің қабылдау </a:t>
            </a:r>
            <a:r>
              <a:rPr lang="kk-KZ" sz="3200" dirty="0" smtClean="0"/>
              <a:t>талаптарына </a:t>
            </a:r>
            <a:r>
              <a:rPr lang="kk-KZ" sz="3200" dirty="0"/>
              <a:t>əсер ететін жағдайларға белсене жауап береді.</a:t>
            </a:r>
            <a:endParaRPr lang="ru-RU" sz="3200" dirty="0"/>
          </a:p>
          <a:p>
            <a:r>
              <a:rPr lang="kk-KZ" sz="3200" dirty="0"/>
              <a:t>Саясаткер имиджінің мазмұнына қатысты қолданыстарда оның əлеуметтік, кəсіби жəне сыртқы келбетке байланысты болып келе- тін сипаттамалардың бірігуі жайлы сөз айтылады. Бұл жағдайда имидж адамның бақылау, араласу жəне өзара əсерлесуінің нəти- жесінде қоршаған ортаға өзі жайлы түсініктердің негізінде тікелей, сонымен қатар коммуникациялы арналармен таратылатын көз- қарастардың негізінде жанама түрінде қалыптасады.</a:t>
            </a:r>
            <a:endParaRPr lang="ru-RU" sz="3200" dirty="0"/>
          </a:p>
          <a:p>
            <a:r>
              <a:rPr lang="kk-KZ" sz="3200" dirty="0"/>
              <a:t>Əр саясат субъектісінде бірнеше имидж бар, бұл субъект </a:t>
            </a:r>
            <a:r>
              <a:rPr lang="kk-KZ" sz="3200" dirty="0" smtClean="0"/>
              <a:t>жататын </a:t>
            </a:r>
            <a:r>
              <a:rPr lang="kk-KZ" sz="3200" dirty="0"/>
              <a:t>немесе ол туралы қалыптасатын əсер ортасында электоралды жəне басқа да əлеуметтік топтардың санымен негізделген.</a:t>
            </a:r>
            <a:endParaRPr lang="ru-RU" sz="3200" dirty="0"/>
          </a:p>
          <a:p>
            <a:pPr marL="0" indent="0">
              <a:buNone/>
            </a:pPr>
            <a:endParaRPr lang="ru-RU" sz="3600" dirty="0"/>
          </a:p>
        </p:txBody>
      </p:sp>
    </p:spTree>
    <p:extLst>
      <p:ext uri="{BB962C8B-B14F-4D97-AF65-F5344CB8AC3E}">
        <p14:creationId xmlns:p14="http://schemas.microsoft.com/office/powerpoint/2010/main" val="424234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632" y="136525"/>
            <a:ext cx="11283696" cy="6401435"/>
          </a:xfrm>
        </p:spPr>
        <p:txBody>
          <a:bodyPr>
            <a:noAutofit/>
          </a:bodyPr>
          <a:lstStyle/>
          <a:p>
            <a:r>
              <a:rPr lang="kk-KZ" sz="3200" dirty="0"/>
              <a:t>Архетип – дұғалар мен ұжымдық түсініктемелер ретінде есептелуі тиіс түсініктерге жақын феномен. К.г.юнг алғашқы бо- лып архетип жəне іс-əрекет үлгілері арасында баламаны көре отырып, архетип біздің тəжірибемізден тыс кешен секілді болып табылады.</a:t>
            </a:r>
            <a:r>
              <a:rPr lang="ru-RU" sz="3200" dirty="0"/>
              <a:t/>
            </a:r>
            <a:br>
              <a:rPr lang="ru-RU" sz="3200" dirty="0"/>
            </a:br>
            <a:r>
              <a:rPr lang="kk-KZ" sz="3200" dirty="0"/>
              <a:t>Архетиптік символикада ең бастысы, абсолютті қалған инди- видуалдылыққа қарағанда мəнді болуы тиіс, ол өз кезегінде адамға тұлға үстілік ақиқатта сенімділікті ұялатады.</a:t>
            </a:r>
            <a:r>
              <a:rPr lang="ru-RU" sz="3200" dirty="0"/>
              <a:t/>
            </a:r>
            <a:br>
              <a:rPr lang="ru-RU" sz="3200" dirty="0"/>
            </a:br>
            <a:r>
              <a:rPr lang="kk-KZ" sz="3200" dirty="0"/>
              <a:t>Архетиптер. Сонымен дүниетанымның бірінші негіздеулерінің жəне психиканың фундаменталды негіздерінің функцияларын орындайды. Кешірілмейтін өмірлік кедергілер əсерінен санада ар- хетиптік бейнелердің репродукциясы жүреді. Адамның қоршаған ортаға бейімделуінің бірінші формалары ретінде уайымдаулардың да əсері болмақ.</a:t>
            </a:r>
            <a:r>
              <a:rPr lang="ru-RU" sz="3200" dirty="0"/>
              <a:t/>
            </a:r>
            <a:br>
              <a:rPr lang="ru-RU" sz="3200" dirty="0"/>
            </a:br>
            <a:endParaRPr lang="ru-RU" sz="3200" dirty="0"/>
          </a:p>
        </p:txBody>
      </p:sp>
    </p:spTree>
    <p:extLst>
      <p:ext uri="{BB962C8B-B14F-4D97-AF65-F5344CB8AC3E}">
        <p14:creationId xmlns:p14="http://schemas.microsoft.com/office/powerpoint/2010/main" val="117869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600" dirty="0"/>
              <a:t>Орналасуды, лидерлік позицияны, əсер мен махабатты </a:t>
            </a:r>
            <a:r>
              <a:rPr lang="kk-KZ" sz="3600" dirty="0" smtClean="0"/>
              <a:t>қамтамасыз </a:t>
            </a:r>
            <a:r>
              <a:rPr lang="kk-KZ" sz="3600" dirty="0"/>
              <a:t>ететін негізгі жеті əмбебап архетиптер болады:</a:t>
            </a:r>
            <a:endParaRPr lang="ru-RU" sz="3600" dirty="0"/>
          </a:p>
        </p:txBody>
      </p:sp>
      <p:sp>
        <p:nvSpPr>
          <p:cNvPr id="3" name="Объект 2"/>
          <p:cNvSpPr>
            <a:spLocks noGrp="1"/>
          </p:cNvSpPr>
          <p:nvPr>
            <p:ph idx="1"/>
          </p:nvPr>
        </p:nvSpPr>
        <p:spPr>
          <a:xfrm>
            <a:off x="374904" y="1825624"/>
            <a:ext cx="11704320" cy="4849495"/>
          </a:xfrm>
        </p:spPr>
        <p:txBody>
          <a:bodyPr>
            <a:noAutofit/>
          </a:bodyPr>
          <a:lstStyle/>
          <a:p>
            <a:r>
              <a:rPr lang="kk-KZ" sz="3200" dirty="0"/>
              <a:t>Сиқыршы → мүмкін емес нəрсені істей алу → Сенімділік Періште → тазалық, күнəсіздік, ақиқатқа деген </a:t>
            </a:r>
            <a:r>
              <a:rPr lang="kk-KZ" sz="3200" dirty="0" smtClean="0"/>
              <a:t>наразылық</a:t>
            </a:r>
            <a:r>
              <a:rPr lang="ru-RU" sz="3200" dirty="0"/>
              <a:t> </a:t>
            </a:r>
            <a:r>
              <a:rPr lang="kk-KZ" sz="3200" dirty="0" smtClean="0"/>
              <a:t>тудыру </a:t>
            </a:r>
            <a:r>
              <a:rPr lang="kk-KZ" sz="3200" dirty="0"/>
              <a:t>→ Адамгершілік</a:t>
            </a:r>
            <a:endParaRPr lang="ru-RU" sz="3200" dirty="0"/>
          </a:p>
          <a:p>
            <a:r>
              <a:rPr lang="kk-KZ" sz="3200" dirty="0"/>
              <a:t>Кейіпкер →күш, ерлік, өзін-өзі құрбандыққа салуға даяр </a:t>
            </a:r>
            <a:r>
              <a:rPr lang="kk-KZ" sz="3200" dirty="0" smtClean="0"/>
              <a:t>болу</a:t>
            </a:r>
            <a:r>
              <a:rPr lang="ru-RU" sz="3200" dirty="0"/>
              <a:t> </a:t>
            </a:r>
            <a:r>
              <a:rPr lang="kk-KZ" sz="3200" dirty="0" smtClean="0"/>
              <a:t>→ </a:t>
            </a:r>
            <a:r>
              <a:rPr lang="kk-KZ" sz="3200" dirty="0"/>
              <a:t>Батылдық</a:t>
            </a:r>
            <a:endParaRPr lang="ru-RU" sz="3200" dirty="0"/>
          </a:p>
          <a:p>
            <a:r>
              <a:rPr lang="kk-KZ" sz="3200" dirty="0"/>
              <a:t>Көсем→ даналық, өзіне жауапкершілік ала білу → Лидер Əке → күш, қаталдық, талаптылық → Белсенділік</a:t>
            </a:r>
            <a:endParaRPr lang="ru-RU" sz="3200" dirty="0"/>
          </a:p>
          <a:p>
            <a:r>
              <a:rPr lang="kk-KZ" sz="3200" dirty="0"/>
              <a:t>Ана → мейірімділік, күтім, назар →Махаббат Жын → төтеп беруге қиын күш → Агрессия</a:t>
            </a:r>
            <a:endParaRPr lang="ru-RU" sz="3200" dirty="0"/>
          </a:p>
          <a:p>
            <a:pPr marL="0" indent="0">
              <a:buNone/>
            </a:pPr>
            <a:r>
              <a:rPr lang="kk-KZ" sz="3200" dirty="0"/>
              <a:t/>
            </a:r>
            <a:br>
              <a:rPr lang="kk-KZ" sz="3200" dirty="0"/>
            </a:br>
            <a:endParaRPr lang="ru-RU" sz="3200" dirty="0"/>
          </a:p>
        </p:txBody>
      </p:sp>
    </p:spTree>
    <p:extLst>
      <p:ext uri="{BB962C8B-B14F-4D97-AF65-F5344CB8AC3E}">
        <p14:creationId xmlns:p14="http://schemas.microsoft.com/office/powerpoint/2010/main" val="2397038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b="1" dirty="0"/>
              <a:t>Имиджбен жұмыс істеудің қажеттілігіне деген куəліктер:</a:t>
            </a:r>
            <a:endParaRPr lang="ru-RU" b="1" dirty="0"/>
          </a:p>
        </p:txBody>
      </p:sp>
      <p:sp>
        <p:nvSpPr>
          <p:cNvPr id="3" name="Объект 2"/>
          <p:cNvSpPr>
            <a:spLocks noGrp="1"/>
          </p:cNvSpPr>
          <p:nvPr>
            <p:ph idx="1"/>
          </p:nvPr>
        </p:nvSpPr>
        <p:spPr/>
        <p:txBody>
          <a:bodyPr>
            <a:normAutofit fontScale="92500" lnSpcReduction="20000"/>
          </a:bodyPr>
          <a:lstStyle/>
          <a:p>
            <a:pPr lvl="0"/>
            <a:r>
              <a:rPr lang="kk-KZ" sz="3200" dirty="0"/>
              <a:t>Адам өзінің ертең немесе төрт-бес жылдан кейін не болатынын білмейді.</a:t>
            </a:r>
            <a:endParaRPr lang="ru-RU" sz="3200" dirty="0"/>
          </a:p>
          <a:p>
            <a:pPr lvl="0"/>
            <a:r>
              <a:rPr lang="kk-KZ" sz="3200" dirty="0"/>
              <a:t>Адам өзінің қай бағыт пен бағдарда сəттілікті иеленетінін білмейді.</a:t>
            </a:r>
            <a:endParaRPr lang="ru-RU" sz="3200" dirty="0"/>
          </a:p>
          <a:p>
            <a:pPr lvl="0"/>
            <a:r>
              <a:rPr lang="kk-KZ" sz="3200" dirty="0"/>
              <a:t>Істердің қалаулысы жəне шынайылары арасында айырма- шылықтар бар.</a:t>
            </a:r>
            <a:endParaRPr lang="ru-RU" sz="3200" dirty="0"/>
          </a:p>
          <a:p>
            <a:pPr lvl="0"/>
            <a:r>
              <a:rPr lang="kk-KZ" sz="3200" dirty="0"/>
              <a:t>Адам	басқа	біреулермен	қарым	</a:t>
            </a:r>
            <a:r>
              <a:rPr lang="kk-KZ" sz="3200" dirty="0" smtClean="0"/>
              <a:t>қатынасқа түскенде </a:t>
            </a:r>
            <a:r>
              <a:rPr lang="kk-KZ" sz="3200" dirty="0"/>
              <a:t>қиналып, өзін-өзі ыңғайсыз сезінеді.</a:t>
            </a:r>
            <a:endParaRPr lang="ru-RU" sz="3200" dirty="0"/>
          </a:p>
          <a:p>
            <a:pPr lvl="0"/>
            <a:r>
              <a:rPr lang="kk-KZ" sz="3200" dirty="0"/>
              <a:t>Адам өзінің жақтастар санын ұлғайтқысы келеді.</a:t>
            </a:r>
            <a:endParaRPr lang="ru-RU" sz="3200" dirty="0"/>
          </a:p>
          <a:p>
            <a:pPr lvl="0"/>
            <a:r>
              <a:rPr lang="kk-KZ" sz="3200" dirty="0"/>
              <a:t>Адам өзінің қызмет ету ортасында танымал болуға бел буады.</a:t>
            </a:r>
            <a:endParaRPr lang="ru-RU" sz="3200" dirty="0"/>
          </a:p>
          <a:p>
            <a:endParaRPr lang="ru-RU" sz="3200" dirty="0"/>
          </a:p>
        </p:txBody>
      </p:sp>
    </p:spTree>
    <p:extLst>
      <p:ext uri="{BB962C8B-B14F-4D97-AF65-F5344CB8AC3E}">
        <p14:creationId xmlns:p14="http://schemas.microsoft.com/office/powerpoint/2010/main" val="197400477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1433</Words>
  <Application>Microsoft Office PowerPoint</Application>
  <PresentationFormat>Широкоэкранный</PresentationFormat>
  <Paragraphs>123</Paragraphs>
  <Slides>27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27</vt:i4>
      </vt:variant>
    </vt:vector>
  </HeadingPairs>
  <TitlesOfParts>
    <vt:vector size="31" baseType="lpstr">
      <vt:lpstr>Arial</vt:lpstr>
      <vt:lpstr>Calibri</vt:lpstr>
      <vt:lpstr>Calibri Light</vt:lpstr>
      <vt:lpstr>Тема Office</vt:lpstr>
      <vt:lpstr>ӘЛ-ФАРАБИ АТЫНДАҒЫ ҚАЗАҚ ҰЛТТЫҚ УНИВЕРСИТЕТІ</vt:lpstr>
      <vt:lpstr>Презентация PowerPoint</vt:lpstr>
      <vt:lpstr>Дәріс жоспары:</vt:lpstr>
      <vt:lpstr>Презентация PowerPoint</vt:lpstr>
      <vt:lpstr>Презентация PowerPoint</vt:lpstr>
      <vt:lpstr>Презентация PowerPoint</vt:lpstr>
      <vt:lpstr>Архетип – дұғалар мен ұжымдық түсініктемелер ретінде есептелуі тиіс түсініктерге жақын феномен. К.г.юнг алғашқы бо- лып архетип жəне іс-əрекет үлгілері арасында баламаны көре отырып, архетип біздің тəжірибемізден тыс кешен секілді болып табылады. Архетиптік символикада ең бастысы, абсолютті қалған инди- видуалдылыққа қарағанда мəнді болуы тиіс, ол өз кезегінде адамға тұлға үстілік ақиқатта сенімділікті ұялатады. Архетиптер. Сонымен дүниетанымның бірінші негіздеулерінің жəне психиканың фундаменталды негіздерінің функцияларын орындайды. Кешірілмейтін өмірлік кедергілер əсерінен санада ар- хетиптік бейнелердің репродукциясы жүреді. Адамның қоршаған ортаға бейімделуінің бірінші формалары ретінде уайымдаулардың да əсері болмақ. </vt:lpstr>
      <vt:lpstr>Орналасуды, лидерлік позицияны, əсер мен махабатты қамтамасыз ететін негізгі жеті əмбебап архетиптер болады:</vt:lpstr>
      <vt:lpstr>Имиджбен жұмыс істеудің қажеттілігіне деген куəліктер:</vt:lpstr>
      <vt:lpstr>Имиджді құруға деген себептілік </vt:lpstr>
      <vt:lpstr>Имиджге əсер етеді:</vt:lpstr>
      <vt:lpstr>Имиджді модельдеуде үш əдіс белгілі болып келеді:</vt:lpstr>
      <vt:lpstr>Мамандандырылудың кезеңдерінде имидж түрлі əдістермен құралады:</vt:lpstr>
      <vt:lpstr>Имидж келесі жағдайларда тұлғаның əлеуметтенуін қолайлан- дырады:</vt:lpstr>
      <vt:lpstr>Саяси имиджді модельдеу</vt:lpstr>
      <vt:lpstr>Имиджбен жұмыс істеудің кезеңдері:</vt:lpstr>
      <vt:lpstr>Позитивті имидждің қалыптасуы ретінде «икондар» атын алған қалыптардың жүйесі есептеледі. Осы жүйенің шеңберінде имиджді құрудың алты жолы көрсетілген.</vt:lpstr>
      <vt:lpstr>Имиджді жасап шығару мен оны енгізудің келесі кезеңдерін атап өтуге болады:</vt:lpstr>
      <vt:lpstr>Танымал модельдердің арасынан біреуіне негізделіп жасалған имидж төмендегідей сипаттамаларға ие болды:</vt:lpstr>
      <vt:lpstr>Қалыптасып қойған имиджді бағалаудың бірнеше критерий- лері болады:</vt:lpstr>
      <vt:lpstr>Субъект немесе объектінің имиджі қоршаған ортада қалыптасатынын естен шығармаған жөн. Ол өз кезегінде ақпаратты алу, қабылдау, оны өңдеу жəне талдауға, ақыр соңында имиджді қалыптастыруға əсер етеді. Сол себептен, имиджді қалыптастыру барысында міндетті шарттардың бірі ретінде қоршаған ортаның сипаттамаларын ескеру керек.</vt:lpstr>
      <vt:lpstr>Қоршаған ортаның сипаттамалары</vt:lpstr>
      <vt:lpstr>Саяси имидж деңгейлері</vt:lpstr>
      <vt:lpstr>Семиотикалық əдіс тарапынан имиджді құрудың бірнеше принципін қалыптастыруға болады:</vt:lpstr>
      <vt:lpstr>Имиджді құрудың классикалық технологиясы былай көрінеді:</vt:lpstr>
      <vt:lpstr>Саяси имидждің модельденуі –шығармашылық үрдіс, осы феноменнің аспектілері мен ерекшеліктерін білуді талап етеді. Қазіргі таңда тəжірибеде имиджмейкерлер көптеген нəрселер танылып, тиімді қолданылады. Дегенмен, ең күрделісі əлі алда</vt:lpstr>
      <vt:lpstr>      Қолданылған әдебиет : Абжаппарова А.А. Позиционирование органов исполнительной власти в медиапространстве: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Қазақ университеті. Алматы 2018. 146с. Деркач, А. А. Политическая психология : учебник для бакалавров / А. А. Деркач, Л. Г. Лаптев. — 2-е изд., перераб. и доп. — М. : Издательство Юрайт, 2017. — 591 с. — Серия : Бакалавр. Базовый курс. Овчинникова А.М., Шульга Н.В. Основы имиджелогии: Конспект лекций / А.М. Овчинникова, Н.В. Шульга; Омский гос. ун-т путей сообщения. Омск, 2019. 55 с. Беляева, М. А, Самкова, В. А. А35 АЗЫ ИМИДЖЕЛОГИИ: имидж личности, организации, территории [Текст] : учебное пособие для вузов / М. А. Беляева, В. А. Самкова ; Урал. гос. пед. ун-т. – Екатеринбург, 2016. – 184 с. Имидж политика: проблемы формирования, продвижения и исследования : коллективная монография / [под ред. В.Н. Васильевой, Г.В Жигуновой]. – Мурманск : МАГУ, 2016. – 183 с. Имидж Беларуси: становление, состояние, продвижение : монография / М. А. Слемнёв [и др.], О. В. Вожгурова [и др.] ; под науч. ред. М. А. Слемнёва. – Витебск : ВГУ имени П. М. Машерова, 2020. – 198. Ким,Л.М. Саяси имиджелогия [мәтін]: оқұ құралы / Л.М. Ким, Д.Е. Ақболат.- Алматы, 2013.- 188. Имиджелогия [Мәтін] : оқулық / О. Тұржан,; [Л.Н.Гумилев атын. Еуразия ұлттық ун-ті] - Астана : [б. ж.], 2019 . - 177 б. Библиогр.: 174-177 б. Имиджелогия - Тұржан, О.... (kazneb.kz); Тлепбергенова А.А. Страновой имидж: учебное пособие для студентов бакалавриата университетов, обучающихся по специальностям «Журналистика», «Связь с общественностью». – Алматы: Қазақ университеті, 2011. – 78 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Абжаппарова Айгуль</dc:creator>
  <cp:lastModifiedBy>aigul.abzhapparova@gmail.com</cp:lastModifiedBy>
  <cp:revision>37</cp:revision>
  <dcterms:created xsi:type="dcterms:W3CDTF">2021-01-25T08:46:53Z</dcterms:created>
  <dcterms:modified xsi:type="dcterms:W3CDTF">2021-03-14T15:21:03Z</dcterms:modified>
</cp:coreProperties>
</file>